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1"/>
  </p:notesMasterIdLst>
  <p:handoutMasterIdLst>
    <p:handoutMasterId r:id="rId22"/>
  </p:handoutMasterIdLst>
  <p:sldIdLst>
    <p:sldId id="261" r:id="rId3"/>
    <p:sldId id="267" r:id="rId4"/>
    <p:sldId id="270" r:id="rId5"/>
    <p:sldId id="271" r:id="rId6"/>
    <p:sldId id="273" r:id="rId7"/>
    <p:sldId id="274" r:id="rId8"/>
    <p:sldId id="275" r:id="rId9"/>
    <p:sldId id="265" r:id="rId10"/>
    <p:sldId id="277" r:id="rId11"/>
    <p:sldId id="280" r:id="rId12"/>
    <p:sldId id="281" r:id="rId13"/>
    <p:sldId id="289" r:id="rId14"/>
    <p:sldId id="290" r:id="rId15"/>
    <p:sldId id="288" r:id="rId16"/>
    <p:sldId id="262" r:id="rId17"/>
    <p:sldId id="268" r:id="rId18"/>
    <p:sldId id="272" r:id="rId19"/>
    <p:sldId id="291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82" d="100"/>
          <a:sy n="82" d="100"/>
        </p:scale>
        <p:origin x="7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19-7-2024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19-7-2024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9FD4-359D-4CD2-8A1E-8D0F2510D485}" type="datetime1">
              <a:rPr lang="nl-BE" smtClean="0"/>
              <a:t>19/07/2024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3C490-2594-4BEC-B386-2B944DADD5A1}" type="datetime1">
              <a:rPr lang="nl-BE" smtClean="0"/>
              <a:t>19/07/2024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3D6F-38AE-40E8-89A7-1BF9DEDEC425}" type="datetime1">
              <a:rPr lang="nl-BE" smtClean="0"/>
              <a:t>19/07/2024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23F8-B63B-486A-8843-F5EA691ABA50}" type="datetime1">
              <a:rPr lang="nl-BE" smtClean="0"/>
              <a:t>19/07/2024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0650-334F-4C0F-B732-D1C2C17112E9}" type="datetime1">
              <a:rPr lang="nl-BE" smtClean="0"/>
              <a:t>19/07/2024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47B4-C8A0-4208-ABAD-F6499D80DFE7}" type="datetime1">
              <a:rPr lang="nl-BE" smtClean="0"/>
              <a:t>19/07/2024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D89F-3433-46EA-9DCD-00E61F0CCB68}" type="datetime1">
              <a:rPr lang="nl-BE" smtClean="0"/>
              <a:t>19/07/2024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8A8FC-A797-468C-AA1E-E8EC41AF8A63}" type="datetime1">
              <a:rPr lang="nl-BE" smtClean="0"/>
              <a:t>19/07/2024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B20D-EE69-440B-83FF-AC8C5C5413AA}" type="datetime1">
              <a:rPr lang="nl-BE" smtClean="0"/>
              <a:t>19/07/2024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B83C-150A-42A7-A411-8B57FA374F80}" type="datetime1">
              <a:rPr lang="nl-BE" smtClean="0"/>
              <a:t>19/07/2024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8101EC9-978A-4DBB-B9A0-C8126A811782}" type="datetime1">
              <a:rPr lang="nl-BE" smtClean="0"/>
              <a:t>19/07/2024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B673D19-9562-4F74-98B1-6639367DA11F}" type="datetime1">
              <a:rPr lang="nl-BE" smtClean="0"/>
              <a:t>19/07/2024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KU Leuven Brugge  Faculty of Engineering Technology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hiasDR96/robot_demonstrator.g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24997" y="841285"/>
            <a:ext cx="11040002" cy="3888394"/>
          </a:xfrm>
        </p:spPr>
        <p:txBody>
          <a:bodyPr/>
          <a:lstStyle/>
          <a:p>
            <a:r>
              <a:rPr lang="nl-NL" dirty="0"/>
              <a:t>AI Reliability in Industrial Safety</a:t>
            </a:r>
            <a:br>
              <a:rPr lang="nl-NL" dirty="0"/>
            </a:br>
            <a:r>
              <a:rPr lang="nl-NL" sz="3200" dirty="0"/>
              <a:t>A Case Study with ABB IRB 1200 and Intel RealSense D415</a:t>
            </a:r>
            <a:r>
              <a:rPr lang="nl-NL" dirty="0"/>
              <a:t> </a:t>
            </a:r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358402" y="5454603"/>
            <a:ext cx="6096524" cy="1135865"/>
          </a:xfrm>
        </p:spPr>
        <p:txBody>
          <a:bodyPr>
            <a:normAutofit/>
          </a:bodyPr>
          <a:lstStyle/>
          <a:p>
            <a:r>
              <a:rPr lang="nl-NL" sz="1800" b="1" dirty="0"/>
              <a:t>Supervisor: </a:t>
            </a:r>
            <a:r>
              <a:rPr lang="nl-NL" sz="1800" i="1" dirty="0"/>
              <a:t>Mathias Verbeke</a:t>
            </a:r>
          </a:p>
          <a:p>
            <a:r>
              <a:rPr lang="nl-NL" sz="1800" b="1" dirty="0"/>
              <a:t>Supervisor: </a:t>
            </a:r>
            <a:r>
              <a:rPr lang="nl-NL" sz="1800" dirty="0"/>
              <a:t>Matthias De Ryck</a:t>
            </a:r>
            <a:endParaRPr lang="nl-NL" sz="1800" i="1" dirty="0"/>
          </a:p>
          <a:p>
            <a:endParaRPr lang="nl-NL" sz="18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6A9053F-FF01-478D-A4E1-CB130FEE5AFA}"/>
              </a:ext>
            </a:extLst>
          </p:cNvPr>
          <p:cNvSpPr txBox="1"/>
          <p:nvPr/>
        </p:nvSpPr>
        <p:spPr>
          <a:xfrm>
            <a:off x="5670479" y="5383090"/>
            <a:ext cx="609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Iñigo Aduna Alonso</a:t>
            </a:r>
          </a:p>
          <a:p>
            <a:pPr algn="r"/>
            <a:r>
              <a:rPr lang="nl-BE" dirty="0"/>
              <a:t>Academic year 2023 – 2024 </a:t>
            </a:r>
          </a:p>
          <a:p>
            <a:pPr algn="r"/>
            <a:r>
              <a:rPr lang="nl-BE" dirty="0"/>
              <a:t>Master of AI in Business and Industry</a:t>
            </a:r>
            <a:endParaRPr lang="nl-BE" i="1" dirty="0"/>
          </a:p>
          <a:p>
            <a:pPr algn="r"/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BADDF96-66D5-4448-8CF5-1E363BCC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2" y="372601"/>
            <a:ext cx="3304318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0A128-3A34-C719-A9B5-8134ABE8C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446B2-B742-7A72-1520-FD669B50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59005-BDD2-36B6-5059-C12935E0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03D8AD-3098-016F-FC86-FD3E2895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U-Net [1]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788BCD-9241-FEA3-316E-7049030D23BB}"/>
              </a:ext>
            </a:extLst>
          </p:cNvPr>
          <p:cNvSpPr txBox="1"/>
          <p:nvPr/>
        </p:nvSpPr>
        <p:spPr>
          <a:xfrm>
            <a:off x="265664" y="1359036"/>
            <a:ext cx="48408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Accuracy    = 99.94%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Dice Score = 95.2344%</a:t>
            </a:r>
          </a:p>
          <a:p>
            <a:endParaRPr lang="es-ES" sz="1600" dirty="0">
              <a:solidFill>
                <a:srgbClr val="FF0000"/>
              </a:solidFill>
            </a:endParaRPr>
          </a:p>
          <a:p>
            <a:r>
              <a:rPr lang="es-ES" sz="1600" b="1" dirty="0">
                <a:solidFill>
                  <a:schemeClr val="tx1">
                    <a:lumMod val="50000"/>
                  </a:schemeClr>
                </a:solidFill>
              </a:rPr>
              <a:t>Future study:</a:t>
            </a:r>
          </a:p>
          <a:p>
            <a:br>
              <a:rPr lang="es-ES" sz="1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1.- Dice Score Calculation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2.- Add Depth to Image (Currently RGB)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3.- Benchmark on Imagenet-C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	3.1 Evaluate Robustness to Corruption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	3.2 Compare performance Metrics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4.- Dataset Augmentation Effect (Imagenet-C)</a:t>
            </a:r>
          </a:p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5.- Hyperparameter Sweep Study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4A10E-9E0D-956D-4C39-E6D722236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63" y="900994"/>
            <a:ext cx="6792273" cy="1047896"/>
          </a:xfrm>
          <a:prstGeom prst="rect">
            <a:avLst/>
          </a:prstGeom>
        </p:spPr>
      </p:pic>
      <p:pic>
        <p:nvPicPr>
          <p:cNvPr id="15" name="Picture 14" descr="A blue and white square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B45477B5-5EB4-4690-4E58-34A39CE99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2529205"/>
            <a:ext cx="1799590" cy="1799590"/>
          </a:xfrm>
          <a:prstGeom prst="rect">
            <a:avLst/>
          </a:prstGeom>
        </p:spPr>
      </p:pic>
      <p:pic>
        <p:nvPicPr>
          <p:cNvPr id="16" name="Picture 15" descr="A graph of a dice&#10;&#10;Description automatically generated with medium confidence">
            <a:extLst>
              <a:ext uri="{FF2B5EF4-FFF2-40B4-BE49-F238E27FC236}">
                <a16:creationId xmlns:a16="http://schemas.microsoft.com/office/drawing/2014/main" id="{45DDB1CD-3C58-47FA-4E7E-51A6672514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18" y="2529205"/>
            <a:ext cx="1799590" cy="1799590"/>
          </a:xfrm>
          <a:prstGeom prst="rect">
            <a:avLst/>
          </a:prstGeom>
        </p:spPr>
      </p:pic>
      <p:pic>
        <p:nvPicPr>
          <p:cNvPr id="19" name="Picture 18" descr="A graph of a spider plot&#10;&#10;Description automatically generated with medium confidence">
            <a:extLst>
              <a:ext uri="{FF2B5EF4-FFF2-40B4-BE49-F238E27FC236}">
                <a16:creationId xmlns:a16="http://schemas.microsoft.com/office/drawing/2014/main" id="{7DCF6F8C-4138-87E5-693B-258D80C61E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0" y="2529205"/>
            <a:ext cx="1799590" cy="1799590"/>
          </a:xfrm>
          <a:prstGeom prst="rect">
            <a:avLst/>
          </a:prstGeom>
        </p:spPr>
      </p:pic>
      <p:pic>
        <p:nvPicPr>
          <p:cNvPr id="22" name="Picture 21" descr="A blue hexagon with white text&#10;&#10;Description automatically generated">
            <a:extLst>
              <a:ext uri="{FF2B5EF4-FFF2-40B4-BE49-F238E27FC236}">
                <a16:creationId xmlns:a16="http://schemas.microsoft.com/office/drawing/2014/main" id="{C487706D-E053-541C-F31C-9DC5B52610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4328795"/>
            <a:ext cx="1799590" cy="1799590"/>
          </a:xfrm>
          <a:prstGeom prst="rect">
            <a:avLst/>
          </a:prstGeom>
        </p:spPr>
      </p:pic>
      <p:pic>
        <p:nvPicPr>
          <p:cNvPr id="23" name="Picture 22" descr="A circular graph with a blue line&#10;&#10;Description automatically generated">
            <a:extLst>
              <a:ext uri="{FF2B5EF4-FFF2-40B4-BE49-F238E27FC236}">
                <a16:creationId xmlns:a16="http://schemas.microsoft.com/office/drawing/2014/main" id="{962DC2F3-EF3F-6E7F-EFA2-8E0E2794A9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18" y="4328795"/>
            <a:ext cx="1799590" cy="1799590"/>
          </a:xfrm>
          <a:prstGeom prst="rect">
            <a:avLst/>
          </a:prstGeom>
        </p:spPr>
      </p:pic>
      <p:pic>
        <p:nvPicPr>
          <p:cNvPr id="25" name="Picture 24" descr="A diagram of a blue and white triangle&#10;&#10;Description automatically generated with medium confidence">
            <a:extLst>
              <a:ext uri="{FF2B5EF4-FFF2-40B4-BE49-F238E27FC236}">
                <a16:creationId xmlns:a16="http://schemas.microsoft.com/office/drawing/2014/main" id="{CE4BF6DE-8EC1-6DFE-3473-2E2BACA058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305" y="439974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9381B-6501-FE57-CA74-023A66F0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22712-FC1A-1637-818F-9CC5BA39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130E-C56B-BCFA-B8E0-BA84B578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ECE79F-6A32-DAA9-73B1-F7E983E4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Post Processing 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70142A-91A6-F393-C715-EF40940656D2}"/>
              </a:ext>
            </a:extLst>
          </p:cNvPr>
          <p:cNvSpPr/>
          <p:nvPr/>
        </p:nvSpPr>
        <p:spPr>
          <a:xfrm>
            <a:off x="7488847" y="678050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Post Proc</a:t>
            </a:r>
            <a:endParaRPr lang="en-GB" sz="1400" b="1" dirty="0">
              <a:solidFill>
                <a:schemeClr val="tx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978432-4ED1-FB71-061E-CA7017AD994D}"/>
                  </a:ext>
                </a:extLst>
              </p:cNvPr>
              <p:cNvSpPr txBox="1"/>
              <p:nvPr/>
            </p:nvSpPr>
            <p:spPr>
              <a:xfrm>
                <a:off x="5815809" y="686559"/>
                <a:ext cx="1390256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978432-4ED1-FB71-061E-CA7017AD9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809" y="686559"/>
                <a:ext cx="1390256" cy="523220"/>
              </a:xfrm>
              <a:prstGeom prst="rect">
                <a:avLst/>
              </a:prstGeom>
              <a:blipFill>
                <a:blip r:embed="rId2"/>
                <a:stretch>
                  <a:fillRect t="-348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128D26-01CC-BFB1-3193-72C9903F365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7206065" y="948169"/>
            <a:ext cx="282782" cy="32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330BE6-608C-2C55-E265-C57C5BAF3AE1}"/>
                  </a:ext>
                </a:extLst>
              </p:cNvPr>
              <p:cNvSpPr txBox="1"/>
              <p:nvPr/>
            </p:nvSpPr>
            <p:spPr>
              <a:xfrm>
                <a:off x="8797467" y="781058"/>
                <a:ext cx="2914045" cy="31720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s-ES" sz="1400" b="1" i="0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ES" sz="1400" b="1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,…..</m:t>
                                  </m:r>
                                  <m:sSub>
                                    <m:sSubPr>
                                      <m:ctrlP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s-ES" sz="1400" b="1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  <m:r>
                                        <a:rPr lang="es-ES" sz="14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s-ES" sz="1400" b="1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330BE6-608C-2C55-E265-C57C5BAF3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467" y="781058"/>
                <a:ext cx="2914045" cy="317203"/>
              </a:xfrm>
              <a:prstGeom prst="rect">
                <a:avLst/>
              </a:prstGeom>
              <a:blipFill>
                <a:blip r:embed="rId3"/>
                <a:stretch>
                  <a:fillRect r="-20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FC74DC-7E47-8F62-E6CC-F1000FF41F21}"/>
              </a:ext>
            </a:extLst>
          </p:cNvPr>
          <p:cNvCxnSpPr>
            <a:cxnSpLocks/>
          </p:cNvCxnSpPr>
          <p:nvPr/>
        </p:nvCxnSpPr>
        <p:spPr>
          <a:xfrm>
            <a:off x="8536146" y="944909"/>
            <a:ext cx="282782" cy="325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1744-403D-A959-1959-BF98F8FE59B0}"/>
                  </a:ext>
                </a:extLst>
              </p:cNvPr>
              <p:cNvSpPr txBox="1"/>
              <p:nvPr/>
            </p:nvSpPr>
            <p:spPr>
              <a:xfrm>
                <a:off x="7245505" y="1415922"/>
                <a:ext cx="1512367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Depth Rescaled</a:t>
                </a:r>
                <a:r>
                  <a:rPr lang="es-ES" sz="12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s-ES" sz="1200" b="1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1744-403D-A959-1959-BF98F8FE5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505" y="1415922"/>
                <a:ext cx="1512367" cy="523220"/>
              </a:xfrm>
              <a:prstGeom prst="rect">
                <a:avLst/>
              </a:prstGeom>
              <a:blipFill>
                <a:blip r:embed="rId4"/>
                <a:stretch>
                  <a:fillRect t="-229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B9B408-B3C7-67DC-8A2A-CA2189F0A63F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8001689" y="1224805"/>
            <a:ext cx="0" cy="19111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C5D7EF-C8E8-52E1-FD17-3E53AC7A617B}"/>
                  </a:ext>
                </a:extLst>
              </p:cNvPr>
              <p:cNvSpPr txBox="1"/>
              <p:nvPr/>
            </p:nvSpPr>
            <p:spPr>
              <a:xfrm>
                <a:off x="575999" y="1399249"/>
                <a:ext cx="591331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Use: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Mattias de Ryck ‘src/image_processing.py/get_object_pixel ’ [3]</a:t>
                </a:r>
              </a:p>
              <a:p>
                <a:endParaRPr lang="es-ES" sz="1600" b="1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Future study: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1.- Get more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,…….,</m:t>
                        </m:r>
                        <m:sSub>
                          <m:sSubPr>
                            <m:ctrlP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𝑀𝑖</m:t>
                            </m:r>
                          </m:sub>
                        </m:sSub>
                      </m:e>
                    </m:d>
                  </m:oMath>
                </a14:m>
                <a:endParaRPr lang="es-ES" sz="1600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1.1 Piece Count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1.2 Geometric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1.2.1 Area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1.2.2 Perimeter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1.2.3 Centroid 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1.2.4 Radius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1.2.5 Aspect Ratio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1.2.6 Orientation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1.3 Morphological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1.3.1 Convexity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1.3.2 Texture</a:t>
                </a:r>
              </a:p>
              <a:p>
                <a:r>
                  <a:rPr lang="es-ES" sz="1600" dirty="0">
                    <a:solidFill>
                      <a:schemeClr val="tx1">
                        <a:lumMod val="50000"/>
                      </a:schemeClr>
                    </a:solidFill>
                  </a:rPr>
                  <a:t>		1.3.3 Skeletonization</a:t>
                </a:r>
              </a:p>
              <a:p>
                <a:endParaRPr lang="es-ES" sz="1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C5D7EF-C8E8-52E1-FD17-3E53AC7A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9" y="1399249"/>
                <a:ext cx="5913319" cy="4524315"/>
              </a:xfrm>
              <a:prstGeom prst="rect">
                <a:avLst/>
              </a:prstGeom>
              <a:blipFill>
                <a:blip r:embed="rId5"/>
                <a:stretch>
                  <a:fillRect l="-515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close-up of a road&#10;&#10;Description automatically generated">
            <a:extLst>
              <a:ext uri="{FF2B5EF4-FFF2-40B4-BE49-F238E27FC236}">
                <a16:creationId xmlns:a16="http://schemas.microsoft.com/office/drawing/2014/main" id="{6D30FD20-6633-FA34-1DA4-234C3D45E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806" y="2216594"/>
            <a:ext cx="3027201" cy="1867239"/>
          </a:xfrm>
          <a:prstGeom prst="rect">
            <a:avLst/>
          </a:prstGeom>
        </p:spPr>
      </p:pic>
      <p:pic>
        <p:nvPicPr>
          <p:cNvPr id="29" name="Picture 28" descr="A close-up of a blue dot&#10;&#10;Description automatically generated">
            <a:extLst>
              <a:ext uri="{FF2B5EF4-FFF2-40B4-BE49-F238E27FC236}">
                <a16:creationId xmlns:a16="http://schemas.microsoft.com/office/drawing/2014/main" id="{EC395649-10D3-A90F-A64E-C541E8F35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531" y="2225758"/>
            <a:ext cx="3027201" cy="1867371"/>
          </a:xfrm>
          <a:prstGeom prst="rect">
            <a:avLst/>
          </a:prstGeom>
        </p:spPr>
      </p:pic>
      <p:pic>
        <p:nvPicPr>
          <p:cNvPr id="31" name="Picture 30" descr="A close-up of a blue dot&#10;&#10;Description automatically generated">
            <a:extLst>
              <a:ext uri="{FF2B5EF4-FFF2-40B4-BE49-F238E27FC236}">
                <a16:creationId xmlns:a16="http://schemas.microsoft.com/office/drawing/2014/main" id="{60488270-6C0C-8F2E-26BC-9CDA290E9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940" y="4169484"/>
            <a:ext cx="3027201" cy="1866823"/>
          </a:xfrm>
          <a:prstGeom prst="rect">
            <a:avLst/>
          </a:prstGeom>
        </p:spPr>
      </p:pic>
      <p:pic>
        <p:nvPicPr>
          <p:cNvPr id="32" name="Picture 31" descr="A blue dot on a white surface&#10;&#10;Description automatically generated">
            <a:extLst>
              <a:ext uri="{FF2B5EF4-FFF2-40B4-BE49-F238E27FC236}">
                <a16:creationId xmlns:a16="http://schemas.microsoft.com/office/drawing/2014/main" id="{984BFA26-249A-2F10-357C-4DDE87BE9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6145" y="4219752"/>
            <a:ext cx="3021255" cy="18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6045AB-022D-2F3D-0B40-FEC690F1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8973C-6613-A97E-C592-150CD2B8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B2D985-A405-305B-3AAA-E022752C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Postprocessing</a:t>
            </a:r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0EA128A0-84FC-666B-9E3C-BECFD8390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8" y="1571996"/>
            <a:ext cx="1954924" cy="1954924"/>
          </a:xfrm>
          <a:prstGeom prst="rect">
            <a:avLst/>
          </a:prstGeom>
        </p:spPr>
      </p:pic>
      <p:pic>
        <p:nvPicPr>
          <p:cNvPr id="23" name="Picture 22" descr="A graph of a pie chart&#10;&#10;Description automatically generated">
            <a:extLst>
              <a:ext uri="{FF2B5EF4-FFF2-40B4-BE49-F238E27FC236}">
                <a16:creationId xmlns:a16="http://schemas.microsoft.com/office/drawing/2014/main" id="{59AAB45A-43C0-5D26-5793-E53ECD7E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715" y="1572120"/>
            <a:ext cx="1954800" cy="1954800"/>
          </a:xfrm>
          <a:prstGeom prst="rect">
            <a:avLst/>
          </a:prstGeom>
        </p:spPr>
      </p:pic>
      <p:pic>
        <p:nvPicPr>
          <p:cNvPr id="25" name="Picture 24" descr="A diagram of a graph&#10;&#10;Description automatically generated">
            <a:extLst>
              <a:ext uri="{FF2B5EF4-FFF2-40B4-BE49-F238E27FC236}">
                <a16:creationId xmlns:a16="http://schemas.microsoft.com/office/drawing/2014/main" id="{4D24986C-835F-4651-0E30-691B127DB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322" y="1572120"/>
            <a:ext cx="1954800" cy="1954800"/>
          </a:xfrm>
          <a:prstGeom prst="rect">
            <a:avLst/>
          </a:prstGeom>
        </p:spPr>
      </p:pic>
      <p:pic>
        <p:nvPicPr>
          <p:cNvPr id="27" name="Picture 26" descr="A graph of a glass blue dice&#10;&#10;Description automatically generated">
            <a:extLst>
              <a:ext uri="{FF2B5EF4-FFF2-40B4-BE49-F238E27FC236}">
                <a16:creationId xmlns:a16="http://schemas.microsoft.com/office/drawing/2014/main" id="{66D652B4-B598-C496-B918-21E55917D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527" y="1572120"/>
            <a:ext cx="1954800" cy="1954800"/>
          </a:xfrm>
          <a:prstGeom prst="rect">
            <a:avLst/>
          </a:prstGeom>
        </p:spPr>
      </p:pic>
      <p:pic>
        <p:nvPicPr>
          <p:cNvPr id="29" name="Picture 28" descr="A purple hexagon with red lines&#10;&#10;Description automatically generated">
            <a:extLst>
              <a:ext uri="{FF2B5EF4-FFF2-40B4-BE49-F238E27FC236}">
                <a16:creationId xmlns:a16="http://schemas.microsoft.com/office/drawing/2014/main" id="{7F17611B-F5C2-0C19-A9FB-649461CC4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732" y="1572120"/>
            <a:ext cx="1954800" cy="1954800"/>
          </a:xfrm>
          <a:prstGeom prst="rect">
            <a:avLst/>
          </a:prstGeom>
        </p:spPr>
      </p:pic>
      <p:pic>
        <p:nvPicPr>
          <p:cNvPr id="31" name="Picture 30" descr="A graph of a spider plot&#10;&#10;Description automatically generated">
            <a:extLst>
              <a:ext uri="{FF2B5EF4-FFF2-40B4-BE49-F238E27FC236}">
                <a16:creationId xmlns:a16="http://schemas.microsoft.com/office/drawing/2014/main" id="{98F16570-F7DD-344C-76DB-8F0F164AC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32" y="3891060"/>
            <a:ext cx="1954800" cy="1954800"/>
          </a:xfrm>
          <a:prstGeom prst="rect">
            <a:avLst/>
          </a:prstGeom>
        </p:spPr>
      </p:pic>
      <p:pic>
        <p:nvPicPr>
          <p:cNvPr id="33" name="Picture 32" descr="A purple hexagon with red lines&#10;&#10;Description automatically generated">
            <a:extLst>
              <a:ext uri="{FF2B5EF4-FFF2-40B4-BE49-F238E27FC236}">
                <a16:creationId xmlns:a16="http://schemas.microsoft.com/office/drawing/2014/main" id="{6EE86FD0-45D4-D6FA-336B-1E8F1ED85F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4714" y="3891059"/>
            <a:ext cx="1954801" cy="1954801"/>
          </a:xfrm>
          <a:prstGeom prst="rect">
            <a:avLst/>
          </a:prstGeom>
        </p:spPr>
      </p:pic>
      <p:pic>
        <p:nvPicPr>
          <p:cNvPr id="35" name="Picture 34" descr="A graph of a pie chart&#10;&#10;Description automatically generated">
            <a:extLst>
              <a:ext uri="{FF2B5EF4-FFF2-40B4-BE49-F238E27FC236}">
                <a16:creationId xmlns:a16="http://schemas.microsoft.com/office/drawing/2014/main" id="{8B8F7809-67F3-9DB8-ED76-1E190CE373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1322" y="3891060"/>
            <a:ext cx="1954801" cy="1954801"/>
          </a:xfrm>
          <a:prstGeom prst="rect">
            <a:avLst/>
          </a:prstGeom>
        </p:spPr>
      </p:pic>
      <p:pic>
        <p:nvPicPr>
          <p:cNvPr id="37" name="Picture 36" descr="A purple hexagon with red lines&#10;&#10;Description automatically generated">
            <a:extLst>
              <a:ext uri="{FF2B5EF4-FFF2-40B4-BE49-F238E27FC236}">
                <a16:creationId xmlns:a16="http://schemas.microsoft.com/office/drawing/2014/main" id="{F17148F4-F721-149B-930E-2AC65BA92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5527" y="3891061"/>
            <a:ext cx="1954800" cy="1954800"/>
          </a:xfrm>
          <a:prstGeom prst="rect">
            <a:avLst/>
          </a:prstGeom>
        </p:spPr>
      </p:pic>
      <p:pic>
        <p:nvPicPr>
          <p:cNvPr id="39" name="Picture 38" descr="A graph of a spider plot&#10;&#10;Description automatically generated">
            <a:extLst>
              <a:ext uri="{FF2B5EF4-FFF2-40B4-BE49-F238E27FC236}">
                <a16:creationId xmlns:a16="http://schemas.microsoft.com/office/drawing/2014/main" id="{CB9DE117-3283-5A63-E953-6458C43F1D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9730" y="3891061"/>
            <a:ext cx="1954802" cy="195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92CD2-C8AB-4E5C-1944-A1EDC432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C111-F138-D71C-9EC8-CE77779D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1CD61E-F386-9C8E-801B-B73BBEF6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7" name="Picture 6" descr="A group of images of area thresholds&#10;&#10;Description automatically generated">
            <a:extLst>
              <a:ext uri="{FF2B5EF4-FFF2-40B4-BE49-F238E27FC236}">
                <a16:creationId xmlns:a16="http://schemas.microsoft.com/office/drawing/2014/main" id="{A9F249BD-5FBA-21D4-B134-CC657E8C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672110"/>
            <a:ext cx="4894634" cy="3513780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65D2CE-78C5-76C5-B216-BA7028E1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2109"/>
            <a:ext cx="5077371" cy="35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7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B71E1B-138C-F359-CB31-4D5E8861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292106"/>
            <a:ext cx="11041200" cy="446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/>
              <a:t>[1] A. F. Frangi, J. Hornegger, N. Navab, and W. M. Wells, "U-Net: Convolutional Networks for Biomedical Image Segmentation," in </a:t>
            </a:r>
            <a:r>
              <a:rPr lang="en-GB" sz="2000" i="1" dirty="0"/>
              <a:t>Lecture Notes in Computer Science</a:t>
            </a:r>
            <a:r>
              <a:rPr lang="en-GB" sz="2000" dirty="0"/>
              <a:t>, vol. 9351, pp. 234-241, Springer International Publishing AG, Switzerland, 2015, ISBN: 9783319245737.</a:t>
            </a:r>
          </a:p>
          <a:p>
            <a:pPr marL="0" indent="0">
              <a:buNone/>
            </a:pPr>
            <a:r>
              <a:rPr lang="en-GB" sz="2000" dirty="0"/>
              <a:t>[2] D. Hendrycks and T. Dietterich, "Benchmarking Neural Network Robustness to Common Corruptions and Perturbations," 2019.</a:t>
            </a:r>
          </a:p>
          <a:p>
            <a:pPr marL="0" indent="0">
              <a:buNone/>
            </a:pPr>
            <a:r>
              <a:rPr lang="en-GB" sz="2000" dirty="0"/>
              <a:t>[3] M. De Ryck, "Robot Demonstrator Code," 2023, GitHub repository. Available: </a:t>
            </a:r>
            <a:r>
              <a:rPr lang="en-GB" sz="2000" dirty="0">
                <a:hlinkClick r:id="rId2"/>
              </a:rPr>
              <a:t>https://github.com/MatthiasDR96/robot_demonstrator.git</a:t>
            </a:r>
            <a:r>
              <a:rPr lang="en-GB" sz="2000" dirty="0"/>
              <a:t>.</a:t>
            </a:r>
          </a:p>
          <a:p>
            <a:pPr marL="0" indent="0">
              <a:buNone/>
            </a:pPr>
            <a:r>
              <a:rPr lang="en-GB" sz="2000" dirty="0"/>
              <a:t>[4] Chih-Hong, Cheng, Nührenberg, Georg, and Yasuoka, Hirotoshi. "Runtime Monitoring Neuron Activation Patterns." arXiv.org, 2018. ISSN 2331-8422.</a:t>
            </a:r>
          </a:p>
          <a:p>
            <a:pPr marL="0" indent="0">
              <a:buNone/>
            </a:pPr>
            <a:r>
              <a:rPr lang="en-GB" sz="2000" dirty="0"/>
              <a:t>[5] Lakshminarayanan, B., Pritzel, A., &amp; Blundell, C. (2016). Simple and Scalable Predictive Uncertainty Estimation using Deep Ensembles. arXiv.org.</a:t>
            </a:r>
          </a:p>
          <a:p>
            <a:pPr marL="0" indent="0">
              <a:buNone/>
            </a:pPr>
            <a:r>
              <a:rPr lang="en-GB" sz="2100" dirty="0"/>
              <a:t>[6] Sahu, Amit; Vállez, Noelia; Rodríguez-Bobada, Rosana; Alhaddad, Mohamad; Moured, Omar; Neugschwandtner, Georg. "Application of the Neural Network Dependability Kit in Real-World Environments." arXiv (Cornell University), 2020. ISSN: 2331-8422.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75188-5938-44CA-5B32-227D4A5A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B8C0A-F365-389E-930F-0A5E7D1B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4FB513-BC90-6B33-3E4C-700CBB3E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6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7730B4-CDFB-46C9-9267-1D041A8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600" b="1" dirty="0"/>
              <a:t>KU Leuven Brugge  Faculty of Engineering Technology</a:t>
            </a:r>
            <a:endParaRPr lang="nl-NL" sz="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6AD37C-6AB4-4180-A0B8-F0EA1E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55096C-4B65-5129-2977-CF5994D6A527}"/>
              </a:ext>
            </a:extLst>
          </p:cNvPr>
          <p:cNvSpPr/>
          <p:nvPr/>
        </p:nvSpPr>
        <p:spPr>
          <a:xfrm>
            <a:off x="4039980" y="2187866"/>
            <a:ext cx="4112040" cy="154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94F501-78A4-66F6-79EB-0AF59D062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7"/>
          <a:stretch/>
        </p:blipFill>
        <p:spPr>
          <a:xfrm>
            <a:off x="6339599" y="638974"/>
            <a:ext cx="1599061" cy="1531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92752-324F-45B0-4C42-47597DDC7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97" t="31437" r="50000" b="3804"/>
          <a:stretch/>
        </p:blipFill>
        <p:spPr>
          <a:xfrm>
            <a:off x="4365099" y="1065886"/>
            <a:ext cx="179423" cy="1104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5A2B75-AAA7-11CA-0E7D-1201AD7D8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26525">
            <a:off x="4181610" y="561770"/>
            <a:ext cx="950070" cy="580916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913A198D-960A-D145-4CE4-53DD0B8F7AEB}"/>
              </a:ext>
            </a:extLst>
          </p:cNvPr>
          <p:cNvSpPr/>
          <p:nvPr/>
        </p:nvSpPr>
        <p:spPr>
          <a:xfrm>
            <a:off x="5756951" y="20660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D9193C-9EBC-9612-F0A2-2E75A7B5811C}"/>
              </a:ext>
            </a:extLst>
          </p:cNvPr>
          <p:cNvSpPr/>
          <p:nvPr/>
        </p:nvSpPr>
        <p:spPr>
          <a:xfrm>
            <a:off x="6134175" y="20667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F6E486-2F87-04E3-45E1-580032F02E4F}"/>
              </a:ext>
            </a:extLst>
          </p:cNvPr>
          <p:cNvSpPr/>
          <p:nvPr/>
        </p:nvSpPr>
        <p:spPr>
          <a:xfrm>
            <a:off x="6434517" y="20660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052C37-51B7-8C47-5F23-6EE9966A9500}"/>
              </a:ext>
            </a:extLst>
          </p:cNvPr>
          <p:cNvSpPr/>
          <p:nvPr/>
        </p:nvSpPr>
        <p:spPr>
          <a:xfrm>
            <a:off x="6811741" y="2066794"/>
            <a:ext cx="162560" cy="10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FC37F28-5AC1-7241-D76F-0026BA43DAE6}"/>
              </a:ext>
            </a:extLst>
          </p:cNvPr>
          <p:cNvSpPr txBox="1"/>
          <p:nvPr/>
        </p:nvSpPr>
        <p:spPr>
          <a:xfrm>
            <a:off x="10678160" y="165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Drawing: </a:t>
            </a:r>
            <a:endParaRPr lang="en-GB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3C15C4A-0BE6-D493-1301-668E7D7A9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970" y="2665681"/>
            <a:ext cx="5368201" cy="2871800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495AC40-D14F-758D-D825-24B9A8569F8D}"/>
              </a:ext>
            </a:extLst>
          </p:cNvPr>
          <p:cNvCxnSpPr/>
          <p:nvPr/>
        </p:nvCxnSpPr>
        <p:spPr>
          <a:xfrm flipH="1">
            <a:off x="3518704" y="2342225"/>
            <a:ext cx="846395" cy="493572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0787B62-86F0-BC44-01C8-67795400473E}"/>
              </a:ext>
            </a:extLst>
          </p:cNvPr>
          <p:cNvCxnSpPr>
            <a:cxnSpLocks/>
          </p:cNvCxnSpPr>
          <p:nvPr/>
        </p:nvCxnSpPr>
        <p:spPr>
          <a:xfrm>
            <a:off x="7443472" y="2334154"/>
            <a:ext cx="383431" cy="50915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55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F6E57D-1958-2E84-EF7C-3FD9D81F71E6}"/>
              </a:ext>
            </a:extLst>
          </p:cNvPr>
          <p:cNvSpPr/>
          <p:nvPr/>
        </p:nvSpPr>
        <p:spPr>
          <a:xfrm>
            <a:off x="1860919" y="822677"/>
            <a:ext cx="7865806" cy="36379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94517F-13E7-B3B9-EE1C-6594D6CCFBBE}"/>
              </a:ext>
            </a:extLst>
          </p:cNvPr>
          <p:cNvCxnSpPr>
            <a:cxnSpLocks/>
          </p:cNvCxnSpPr>
          <p:nvPr/>
        </p:nvCxnSpPr>
        <p:spPr>
          <a:xfrm>
            <a:off x="1860919" y="1224279"/>
            <a:ext cx="7865806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9C0BEB-FCF1-A625-A64A-1169FF5B8EFA}"/>
              </a:ext>
            </a:extLst>
          </p:cNvPr>
          <p:cNvCxnSpPr>
            <a:cxnSpLocks/>
          </p:cNvCxnSpPr>
          <p:nvPr/>
        </p:nvCxnSpPr>
        <p:spPr>
          <a:xfrm>
            <a:off x="1966763" y="1801110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21514C-823C-D615-DBFC-87967E7C4CFC}"/>
              </a:ext>
            </a:extLst>
          </p:cNvPr>
          <p:cNvCxnSpPr>
            <a:cxnSpLocks/>
          </p:cNvCxnSpPr>
          <p:nvPr/>
        </p:nvCxnSpPr>
        <p:spPr>
          <a:xfrm>
            <a:off x="1976367" y="2332703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2D0622-F11C-47B7-7B63-9CE5968D2AAF}"/>
              </a:ext>
            </a:extLst>
          </p:cNvPr>
          <p:cNvCxnSpPr>
            <a:cxnSpLocks/>
          </p:cNvCxnSpPr>
          <p:nvPr/>
        </p:nvCxnSpPr>
        <p:spPr>
          <a:xfrm>
            <a:off x="1976367" y="2888845"/>
            <a:ext cx="763491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67E977-698A-3072-8BA7-0E9D7B115E05}"/>
              </a:ext>
            </a:extLst>
          </p:cNvPr>
          <p:cNvCxnSpPr>
            <a:cxnSpLocks/>
          </p:cNvCxnSpPr>
          <p:nvPr/>
        </p:nvCxnSpPr>
        <p:spPr>
          <a:xfrm>
            <a:off x="1829111" y="3460024"/>
            <a:ext cx="7888909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5DB5FA1-A6DD-9EFE-9982-71B9B13690C9}"/>
              </a:ext>
            </a:extLst>
          </p:cNvPr>
          <p:cNvCxnSpPr>
            <a:cxnSpLocks/>
          </p:cNvCxnSpPr>
          <p:nvPr/>
        </p:nvCxnSpPr>
        <p:spPr>
          <a:xfrm>
            <a:off x="1839763" y="4033102"/>
            <a:ext cx="7888909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B890BB-8486-D514-6C5D-F77CE867365E}"/>
              </a:ext>
            </a:extLst>
          </p:cNvPr>
          <p:cNvCxnSpPr>
            <a:cxnSpLocks/>
          </p:cNvCxnSpPr>
          <p:nvPr/>
        </p:nvCxnSpPr>
        <p:spPr>
          <a:xfrm flipV="1">
            <a:off x="6192480" y="822677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33A1738-9395-629E-5CC9-5A59A90263CA}"/>
              </a:ext>
            </a:extLst>
          </p:cNvPr>
          <p:cNvCxnSpPr>
            <a:cxnSpLocks/>
          </p:cNvCxnSpPr>
          <p:nvPr/>
        </p:nvCxnSpPr>
        <p:spPr>
          <a:xfrm flipV="1">
            <a:off x="6899616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0443B7-7A99-962A-8CA2-344A225EC708}"/>
              </a:ext>
            </a:extLst>
          </p:cNvPr>
          <p:cNvCxnSpPr>
            <a:cxnSpLocks/>
          </p:cNvCxnSpPr>
          <p:nvPr/>
        </p:nvCxnSpPr>
        <p:spPr>
          <a:xfrm flipV="1">
            <a:off x="7631136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705845-D019-418B-D006-762A9A54DC9E}"/>
              </a:ext>
            </a:extLst>
          </p:cNvPr>
          <p:cNvCxnSpPr>
            <a:cxnSpLocks/>
          </p:cNvCxnSpPr>
          <p:nvPr/>
        </p:nvCxnSpPr>
        <p:spPr>
          <a:xfrm flipV="1">
            <a:off x="8350464" y="817761"/>
            <a:ext cx="0" cy="364285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5CA7E-9F12-B323-3527-13F5217A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A86A3-C460-3C4D-A051-9B011B0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EE0AAB-4F8A-B865-A7F7-CC7C1D84D5AD}"/>
              </a:ext>
            </a:extLst>
          </p:cNvPr>
          <p:cNvSpPr/>
          <p:nvPr/>
        </p:nvSpPr>
        <p:spPr>
          <a:xfrm>
            <a:off x="8134210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5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939C8D-A98E-BD99-A075-2B991012712A}"/>
              </a:ext>
            </a:extLst>
          </p:cNvPr>
          <p:cNvSpPr/>
          <p:nvPr/>
        </p:nvSpPr>
        <p:spPr>
          <a:xfrm>
            <a:off x="8153255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4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111D11-04DE-A35B-6D1F-FC02D95AC8B8}"/>
              </a:ext>
            </a:extLst>
          </p:cNvPr>
          <p:cNvSpPr/>
          <p:nvPr/>
        </p:nvSpPr>
        <p:spPr>
          <a:xfrm>
            <a:off x="8153255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824032-79AF-F916-507C-EC950B3CB1DE}"/>
              </a:ext>
            </a:extLst>
          </p:cNvPr>
          <p:cNvSpPr/>
          <p:nvPr/>
        </p:nvSpPr>
        <p:spPr>
          <a:xfrm>
            <a:off x="8153255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4C17C7-7838-C4D9-46AF-9731C1D8EEF4}"/>
              </a:ext>
            </a:extLst>
          </p:cNvPr>
          <p:cNvSpPr/>
          <p:nvPr/>
        </p:nvSpPr>
        <p:spPr>
          <a:xfrm>
            <a:off x="8134210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42DE8-3B41-BB9E-7322-D162E1999951}"/>
              </a:ext>
            </a:extLst>
          </p:cNvPr>
          <p:cNvSpPr/>
          <p:nvPr/>
        </p:nvSpPr>
        <p:spPr>
          <a:xfrm>
            <a:off x="8134210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883098-31D6-43AA-346C-51BDDCE22003}"/>
              </a:ext>
            </a:extLst>
          </p:cNvPr>
          <p:cNvSpPr/>
          <p:nvPr/>
        </p:nvSpPr>
        <p:spPr>
          <a:xfrm>
            <a:off x="7401707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9AB1D0-057E-CE5D-3B8A-FD52C3EC5D97}"/>
              </a:ext>
            </a:extLst>
          </p:cNvPr>
          <p:cNvSpPr/>
          <p:nvPr/>
        </p:nvSpPr>
        <p:spPr>
          <a:xfrm>
            <a:off x="7420752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ECDBDF-C704-A65F-CF7A-0C292F024D01}"/>
              </a:ext>
            </a:extLst>
          </p:cNvPr>
          <p:cNvSpPr/>
          <p:nvPr/>
        </p:nvSpPr>
        <p:spPr>
          <a:xfrm>
            <a:off x="7420752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9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B5EF22-4B99-DEEF-7FC4-6F95C51ECC1E}"/>
              </a:ext>
            </a:extLst>
          </p:cNvPr>
          <p:cNvSpPr/>
          <p:nvPr/>
        </p:nvSpPr>
        <p:spPr>
          <a:xfrm>
            <a:off x="7420752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8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6A50C7-FD0D-32D9-F82C-875C5D88ACD2}"/>
              </a:ext>
            </a:extLst>
          </p:cNvPr>
          <p:cNvSpPr/>
          <p:nvPr/>
        </p:nvSpPr>
        <p:spPr>
          <a:xfrm>
            <a:off x="7401707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7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0851BD-DB80-F218-E428-D6DF356FA5C2}"/>
              </a:ext>
            </a:extLst>
          </p:cNvPr>
          <p:cNvSpPr/>
          <p:nvPr/>
        </p:nvSpPr>
        <p:spPr>
          <a:xfrm>
            <a:off x="7401707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6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5EE79D-DC69-577F-BE35-B1E3DC9C489A}"/>
              </a:ext>
            </a:extLst>
          </p:cNvPr>
          <p:cNvSpPr/>
          <p:nvPr/>
        </p:nvSpPr>
        <p:spPr>
          <a:xfrm>
            <a:off x="6669204" y="102178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17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D4BFAC-1EFE-5BEC-2CF6-393B152722B3}"/>
              </a:ext>
            </a:extLst>
          </p:cNvPr>
          <p:cNvSpPr/>
          <p:nvPr/>
        </p:nvSpPr>
        <p:spPr>
          <a:xfrm>
            <a:off x="6688249" y="157714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16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6519B3-2C85-F7BD-9E20-EC89A886F7C0}"/>
              </a:ext>
            </a:extLst>
          </p:cNvPr>
          <p:cNvSpPr/>
          <p:nvPr/>
        </p:nvSpPr>
        <p:spPr>
          <a:xfrm>
            <a:off x="6688249" y="2133290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15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E714B8-16D9-BCDF-2AA0-408F205C2E54}"/>
              </a:ext>
            </a:extLst>
          </p:cNvPr>
          <p:cNvSpPr/>
          <p:nvPr/>
        </p:nvSpPr>
        <p:spPr>
          <a:xfrm>
            <a:off x="6688249" y="2689432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14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E1465A-7C37-33A1-81F7-5A02BA7CE251}"/>
              </a:ext>
            </a:extLst>
          </p:cNvPr>
          <p:cNvSpPr/>
          <p:nvPr/>
        </p:nvSpPr>
        <p:spPr>
          <a:xfrm>
            <a:off x="6669204" y="3244024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6671EC-3AB1-4055-BB6F-2781036E8303}"/>
              </a:ext>
            </a:extLst>
          </p:cNvPr>
          <p:cNvSpPr/>
          <p:nvPr/>
        </p:nvSpPr>
        <p:spPr>
          <a:xfrm>
            <a:off x="6669204" y="381790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331728-D686-E896-8ECE-4B6DE29FB51E}"/>
              </a:ext>
            </a:extLst>
          </p:cNvPr>
          <p:cNvSpPr/>
          <p:nvPr/>
        </p:nvSpPr>
        <p:spPr>
          <a:xfrm>
            <a:off x="5955746" y="1005193"/>
            <a:ext cx="432000" cy="44858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23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94E1B0-6CFB-95B5-4F6F-C1FEF4AEE967}"/>
              </a:ext>
            </a:extLst>
          </p:cNvPr>
          <p:cNvSpPr/>
          <p:nvPr/>
        </p:nvSpPr>
        <p:spPr>
          <a:xfrm>
            <a:off x="5974791" y="1560561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22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BE1709-C2E3-886E-3071-F84B1D2168FA}"/>
              </a:ext>
            </a:extLst>
          </p:cNvPr>
          <p:cNvSpPr/>
          <p:nvPr/>
        </p:nvSpPr>
        <p:spPr>
          <a:xfrm>
            <a:off x="5974791" y="2116703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21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0FF673-FA96-5311-38EA-62335516E669}"/>
              </a:ext>
            </a:extLst>
          </p:cNvPr>
          <p:cNvSpPr/>
          <p:nvPr/>
        </p:nvSpPr>
        <p:spPr>
          <a:xfrm>
            <a:off x="5974791" y="2672845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20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59F156-2937-330B-8045-BF2B8861ECA0}"/>
              </a:ext>
            </a:extLst>
          </p:cNvPr>
          <p:cNvSpPr/>
          <p:nvPr/>
        </p:nvSpPr>
        <p:spPr>
          <a:xfrm>
            <a:off x="5955746" y="3227437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19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8FD24F-FB94-9F53-0FB5-C8449DA25D94}"/>
              </a:ext>
            </a:extLst>
          </p:cNvPr>
          <p:cNvSpPr/>
          <p:nvPr/>
        </p:nvSpPr>
        <p:spPr>
          <a:xfrm>
            <a:off x="5955746" y="3801318"/>
            <a:ext cx="432000" cy="43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18</a:t>
            </a:r>
            <a:endParaRPr lang="en-GB" sz="800" b="1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8E1CB1-4AEA-8A03-F064-57A0F35B225E}"/>
              </a:ext>
            </a:extLst>
          </p:cNvPr>
          <p:cNvSpPr/>
          <p:nvPr/>
        </p:nvSpPr>
        <p:spPr>
          <a:xfrm>
            <a:off x="9726725" y="4465529"/>
            <a:ext cx="275303" cy="3048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..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5D3F85-33DF-9B77-9FB8-DE6654C59CD3}"/>
              </a:ext>
            </a:extLst>
          </p:cNvPr>
          <p:cNvCxnSpPr>
            <a:stCxn id="31" idx="2"/>
          </p:cNvCxnSpPr>
          <p:nvPr/>
        </p:nvCxnSpPr>
        <p:spPr>
          <a:xfrm flipH="1">
            <a:off x="9136790" y="4617929"/>
            <a:ext cx="589935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34C9C2-3E00-DE4A-5885-4F9C01BE56C6}"/>
              </a:ext>
            </a:extLst>
          </p:cNvPr>
          <p:cNvCxnSpPr>
            <a:cxnSpLocks/>
          </p:cNvCxnSpPr>
          <p:nvPr/>
        </p:nvCxnSpPr>
        <p:spPr>
          <a:xfrm>
            <a:off x="9864376" y="4770329"/>
            <a:ext cx="0" cy="6348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55CB731-7958-D25C-AEE2-0DCBC8894A58}"/>
              </a:ext>
            </a:extLst>
          </p:cNvPr>
          <p:cNvSpPr/>
          <p:nvPr/>
        </p:nvSpPr>
        <p:spPr>
          <a:xfrm>
            <a:off x="9800467" y="4555282"/>
            <a:ext cx="127819" cy="125294"/>
          </a:xfrm>
          <a:prstGeom prst="ellipse">
            <a:avLst/>
          </a:prstGeom>
          <a:solidFill>
            <a:schemeClr val="tx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F4909-67CA-136E-A8E9-7764AB63EAE7}"/>
              </a:ext>
            </a:extLst>
          </p:cNvPr>
          <p:cNvSpPr txBox="1"/>
          <p:nvPr/>
        </p:nvSpPr>
        <p:spPr>
          <a:xfrm>
            <a:off x="9718020" y="5381698"/>
            <a:ext cx="27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Y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656FA-F2BF-EA3A-1CFC-29D6869FBE8B}"/>
              </a:ext>
            </a:extLst>
          </p:cNvPr>
          <p:cNvSpPr txBox="1"/>
          <p:nvPr/>
        </p:nvSpPr>
        <p:spPr>
          <a:xfrm>
            <a:off x="8851930" y="4433263"/>
            <a:ext cx="284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X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687F74-8650-8D2B-75EF-C1ED82E74C56}"/>
              </a:ext>
            </a:extLst>
          </p:cNvPr>
          <p:cNvSpPr txBox="1"/>
          <p:nvPr/>
        </p:nvSpPr>
        <p:spPr>
          <a:xfrm>
            <a:off x="10002028" y="4433263"/>
            <a:ext cx="314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2">
                    <a:lumMod val="10000"/>
                  </a:schemeClr>
                </a:solidFill>
              </a:rPr>
              <a:t>Z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18E4D-8893-353E-BFC2-D0301FD52F49}"/>
              </a:ext>
            </a:extLst>
          </p:cNvPr>
          <p:cNvSpPr/>
          <p:nvPr/>
        </p:nvSpPr>
        <p:spPr>
          <a:xfrm>
            <a:off x="9601673" y="1763223"/>
            <a:ext cx="275303" cy="166687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ROBOT</a:t>
            </a:r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4FB06B-FAE8-2741-DCE6-C7DC613CB6B7}"/>
              </a:ext>
            </a:extLst>
          </p:cNvPr>
          <p:cNvSpPr/>
          <p:nvPr/>
        </p:nvSpPr>
        <p:spPr>
          <a:xfrm>
            <a:off x="1691460" y="1731853"/>
            <a:ext cx="275303" cy="166687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CAMERA</a:t>
            </a:r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7F508E-958A-9569-D49A-76C33195A607}"/>
              </a:ext>
            </a:extLst>
          </p:cNvPr>
          <p:cNvSpPr txBox="1"/>
          <p:nvPr/>
        </p:nvSpPr>
        <p:spPr>
          <a:xfrm>
            <a:off x="840411" y="3863429"/>
            <a:ext cx="89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250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3C1B40-9F69-04C6-BD80-164E49D1371E}"/>
              </a:ext>
            </a:extLst>
          </p:cNvPr>
          <p:cNvSpPr txBox="1"/>
          <p:nvPr/>
        </p:nvSpPr>
        <p:spPr>
          <a:xfrm>
            <a:off x="840411" y="3292900"/>
            <a:ext cx="890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150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E74F27-181B-4AAD-A2F3-CD1F2EB3820E}"/>
              </a:ext>
            </a:extLst>
          </p:cNvPr>
          <p:cNvSpPr txBox="1"/>
          <p:nvPr/>
        </p:nvSpPr>
        <p:spPr>
          <a:xfrm>
            <a:off x="922359" y="2734956"/>
            <a:ext cx="885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0466A1-FC89-F0B4-0F42-43C1E4D45553}"/>
              </a:ext>
            </a:extLst>
          </p:cNvPr>
          <p:cNvSpPr txBox="1"/>
          <p:nvPr/>
        </p:nvSpPr>
        <p:spPr>
          <a:xfrm>
            <a:off x="840411" y="2205633"/>
            <a:ext cx="1135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- 50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6E587B-38AF-0950-AC69-C65576233183}"/>
              </a:ext>
            </a:extLst>
          </p:cNvPr>
          <p:cNvSpPr txBox="1"/>
          <p:nvPr/>
        </p:nvSpPr>
        <p:spPr>
          <a:xfrm>
            <a:off x="806939" y="1647689"/>
            <a:ext cx="1032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-150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7BF408-D81B-44D6-D48E-0BB220B65F89}"/>
              </a:ext>
            </a:extLst>
          </p:cNvPr>
          <p:cNvSpPr txBox="1"/>
          <p:nvPr/>
        </p:nvSpPr>
        <p:spPr>
          <a:xfrm>
            <a:off x="853938" y="1080982"/>
            <a:ext cx="102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-250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5F8FFF-892C-C5FD-9E1C-BC0231926AE7}"/>
              </a:ext>
            </a:extLst>
          </p:cNvPr>
          <p:cNvSpPr txBox="1"/>
          <p:nvPr/>
        </p:nvSpPr>
        <p:spPr>
          <a:xfrm>
            <a:off x="7982820" y="4483458"/>
            <a:ext cx="899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300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8EE740-CDE6-65E2-31C2-EA580652E00A}"/>
              </a:ext>
            </a:extLst>
          </p:cNvPr>
          <p:cNvSpPr txBox="1"/>
          <p:nvPr/>
        </p:nvSpPr>
        <p:spPr>
          <a:xfrm>
            <a:off x="7219158" y="4486576"/>
            <a:ext cx="823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400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1BDE4A-F692-E3D0-6EF2-96BF84F25063}"/>
              </a:ext>
            </a:extLst>
          </p:cNvPr>
          <p:cNvSpPr txBox="1"/>
          <p:nvPr/>
        </p:nvSpPr>
        <p:spPr>
          <a:xfrm>
            <a:off x="6483810" y="4505828"/>
            <a:ext cx="839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500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88A495-D6D7-E1E7-4CA7-160DE57A4BB0}"/>
              </a:ext>
            </a:extLst>
          </p:cNvPr>
          <p:cNvSpPr txBox="1"/>
          <p:nvPr/>
        </p:nvSpPr>
        <p:spPr>
          <a:xfrm>
            <a:off x="5789067" y="4498500"/>
            <a:ext cx="891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600 mm</a:t>
            </a:r>
            <a:endParaRPr lang="en-GB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9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3E2655-AD18-9C19-7D20-2C536B09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5D9FE-57D6-B10D-0899-525EFF38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546A-83D2-9E6E-86CE-FF0B969B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02DFD-5A5C-1931-40E6-AEECC599F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53"/>
          <a:stretch/>
        </p:blipFill>
        <p:spPr>
          <a:xfrm>
            <a:off x="4066334" y="127448"/>
            <a:ext cx="3998302" cy="3115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2F6AE25-EC40-60AB-3A27-813989B6D461}"/>
                  </a:ext>
                </a:extLst>
              </p:cNvPr>
              <p:cNvSpPr/>
              <p:nvPr/>
            </p:nvSpPr>
            <p:spPr>
              <a:xfrm>
                <a:off x="462427" y="573063"/>
                <a:ext cx="2414746" cy="648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Dataset</a:t>
                </a:r>
              </a:p>
              <a:p>
                <a:pPr algn="ctr"/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(Image, Mask,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2F6AE25-EC40-60AB-3A27-813989B6D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7" y="573063"/>
                <a:ext cx="2414746" cy="648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003E72-433C-9548-59F7-91D2F4CA8593}"/>
              </a:ext>
            </a:extLst>
          </p:cNvPr>
          <p:cNvSpPr/>
          <p:nvPr/>
        </p:nvSpPr>
        <p:spPr>
          <a:xfrm>
            <a:off x="462427" y="1829293"/>
            <a:ext cx="2418095" cy="64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Dataset</a:t>
            </a:r>
          </a:p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AC2DBD3-AACD-E032-389B-2E1CA1C12F4E}"/>
                  </a:ext>
                </a:extLst>
              </p:cNvPr>
              <p:cNvSpPr/>
              <p:nvPr/>
            </p:nvSpPr>
            <p:spPr>
              <a:xfrm>
                <a:off x="458197" y="3087480"/>
                <a:ext cx="2418096" cy="648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U-Net</a:t>
                </a:r>
                <a:r>
                  <a:rPr lang="en-GB" b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s-ES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𝐼𝑚𝑎𝑔𝑒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𝑊𝐶𝐹</m:t>
                    </m:r>
                    <m:r>
                      <a:rPr lang="en-GB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GB" sz="1200" b="1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𝑀𝑎𝑠</m:t>
                    </m:r>
                    <m:sSub>
                      <m:sSubPr>
                        <m:ctrlPr>
                          <a:rPr lang="en-GB" sz="120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sz="12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</m:sSub>
                  </m:oMath>
                </a14:m>
                <a:r>
                  <a:rPr lang="en-GB" sz="1200" b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AC2DBD3-AACD-E032-389B-2E1CA1C12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97" y="3087480"/>
                <a:ext cx="2418096" cy="648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C02E16-BDF4-7203-B8C5-46F5611678BF}"/>
                  </a:ext>
                </a:extLst>
              </p:cNvPr>
              <p:cNvSpPr/>
              <p:nvPr/>
            </p:nvSpPr>
            <p:spPr>
              <a:xfrm>
                <a:off x="448089" y="4358908"/>
                <a:ext cx="2418097" cy="115833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Postprocessing &amp; Filtering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1200" b="1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𝑀𝑎𝑠𝑘</m:t>
                          </m:r>
                        </m:e>
                        <m:sub>
                          <m:r>
                            <a:rPr lang="es-ES" sz="1200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𝑊𝐶𝐹</m:t>
                          </m:r>
                        </m:sub>
                      </m:sSub>
                    </m:oMath>
                  </m:oMathPara>
                </a14:m>
                <a:endParaRPr lang="es-ES" sz="12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C02E16-BDF4-7203-B8C5-46F561167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9" y="4358908"/>
                <a:ext cx="2418097" cy="11583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C29290-6F87-25DA-E9D5-67A4381F1EC0}"/>
                  </a:ext>
                </a:extLst>
              </p:cNvPr>
              <p:cNvSpPr/>
              <p:nvPr/>
            </p:nvSpPr>
            <p:spPr>
              <a:xfrm>
                <a:off x="3412950" y="4723703"/>
                <a:ext cx="1828353" cy="40100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𝑓𝑒𝑎𝑡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C29290-6F87-25DA-E9D5-67A4381F1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950" y="4723703"/>
                <a:ext cx="1828353" cy="40100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39E5162-186A-6E5A-F271-788110DA04B6}"/>
                  </a:ext>
                </a:extLst>
              </p:cNvPr>
              <p:cNvSpPr/>
              <p:nvPr/>
            </p:nvSpPr>
            <p:spPr>
              <a:xfrm>
                <a:off x="6033600" y="3612541"/>
                <a:ext cx="2781499" cy="972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Transformation Matrix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(</m:t>
                    </m:r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</m:sup>
                    </m:sSubSup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(</m:t>
                    </m:r>
                    <m:sSub>
                      <m:sSub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39E5162-186A-6E5A-F271-788110DA0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600" y="3612541"/>
                <a:ext cx="2781499" cy="9720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23C2DE-B407-2B7C-A599-9F92DDE52CF4}"/>
                  </a:ext>
                </a:extLst>
              </p:cNvPr>
              <p:cNvSpPr/>
              <p:nvPr/>
            </p:nvSpPr>
            <p:spPr>
              <a:xfrm>
                <a:off x="6033600" y="4986383"/>
                <a:ext cx="2781499" cy="97009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600" b="1" dirty="0">
                    <a:solidFill>
                      <a:schemeClr val="tx1">
                        <a:lumMod val="50000"/>
                      </a:schemeClr>
                    </a:solidFill>
                  </a:rPr>
                  <a:t>Multilayer Perceptron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(</m:t>
                    </m:r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𝑊𝐶𝐹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b="1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  <m:sup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b="1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s-ES" sz="12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23C2DE-B407-2B7C-A599-9F92DDE52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600" y="4986383"/>
                <a:ext cx="2781499" cy="97009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0D9F6-BBCE-D348-B2E3-224C906B2BDD}"/>
              </a:ext>
            </a:extLst>
          </p:cNvPr>
          <p:cNvSpPr/>
          <p:nvPr/>
        </p:nvSpPr>
        <p:spPr>
          <a:xfrm>
            <a:off x="9405314" y="3112863"/>
            <a:ext cx="2418096" cy="64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>
                    <a:lumMod val="50000"/>
                  </a:schemeClr>
                </a:solidFill>
              </a:rPr>
              <a:t>Sorting Logic </a:t>
            </a:r>
          </a:p>
          <a:p>
            <a:pPr algn="ctr"/>
            <a:r>
              <a:rPr lang="en-GB" sz="1200" dirty="0">
                <a:solidFill>
                  <a:schemeClr val="tx1">
                    <a:lumMod val="50000"/>
                  </a:schemeClr>
                </a:solidFill>
              </a:rPr>
              <a:t>(Order of picking)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B7C507D-27E0-FA5C-22A8-F31FD88E3B00}"/>
                  </a:ext>
                </a:extLst>
              </p:cNvPr>
              <p:cNvSpPr/>
              <p:nvPr/>
            </p:nvSpPr>
            <p:spPr>
              <a:xfrm>
                <a:off x="9424321" y="411063"/>
                <a:ext cx="2418096" cy="9720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tx1">
                        <a:lumMod val="50000"/>
                      </a:schemeClr>
                    </a:solidFill>
                  </a:rPr>
                  <a:t>Robot Controller</a:t>
                </a:r>
              </a:p>
              <a:p>
                <a:pPr algn="ctr"/>
                <a:r>
                  <a:rPr lang="es-ES" sz="1200" b="1" dirty="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s-ES" sz="1200" b="1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s-ES" sz="1200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sz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2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endParaRPr lang="en-GB" sz="1200" b="1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GB" sz="1200" b="1" dirty="0">
                    <a:solidFill>
                      <a:schemeClr val="tx1">
                        <a:lumMod val="50000"/>
                      </a:schemeClr>
                    </a:solidFill>
                  </a:rPr>
                  <a:t>O: </a:t>
                </a:r>
                <a:r>
                  <a:rPr lang="en-GB" sz="1200" dirty="0">
                    <a:solidFill>
                      <a:schemeClr val="tx1">
                        <a:lumMod val="50000"/>
                      </a:schemeClr>
                    </a:solidFill>
                  </a:rPr>
                  <a:t>Piece Picking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B7C507D-27E0-FA5C-22A8-F31FD88E3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321" y="411063"/>
                <a:ext cx="2418096" cy="9720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AD47AB-FEDC-2066-77FE-53921816245A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877173" y="897063"/>
            <a:ext cx="2319667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1DB3A-22AD-7CC6-2780-50D2AF8A5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669800" y="1221063"/>
            <a:ext cx="1675" cy="60823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EECB7E-CCAD-99FF-4B5D-6984EAAF793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667245" y="2477293"/>
            <a:ext cx="4230" cy="61018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2B84F0-F80B-14A8-DDC7-97834B55F14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57138" y="3735480"/>
            <a:ext cx="10107" cy="62342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BF70AE-F1CF-7C61-C246-A731CE57632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866186" y="4924208"/>
            <a:ext cx="546764" cy="1386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B26DC4-5BE2-2C0A-7434-2AC106C1539F}"/>
              </a:ext>
            </a:extLst>
          </p:cNvPr>
          <p:cNvCxnSpPr>
            <a:cxnSpLocks/>
          </p:cNvCxnSpPr>
          <p:nvPr/>
        </p:nvCxnSpPr>
        <p:spPr>
          <a:xfrm>
            <a:off x="5750350" y="4098541"/>
            <a:ext cx="0" cy="13728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922288-5E23-4F27-1391-015A058D3C85}"/>
              </a:ext>
            </a:extLst>
          </p:cNvPr>
          <p:cNvCxnSpPr>
            <a:cxnSpLocks/>
          </p:cNvCxnSpPr>
          <p:nvPr/>
        </p:nvCxnSpPr>
        <p:spPr>
          <a:xfrm>
            <a:off x="5241303" y="4887111"/>
            <a:ext cx="50904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8ED67C-07E2-CEBB-2CBD-540AF6CF07B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734266" y="4098541"/>
            <a:ext cx="299334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E8487C-8FAA-A85F-545B-924E28DBDE1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35955" y="5469835"/>
            <a:ext cx="297645" cy="159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6A28893-815A-E23E-9220-81CCE94F2E46}"/>
              </a:ext>
            </a:extLst>
          </p:cNvPr>
          <p:cNvCxnSpPr>
            <a:cxnSpLocks/>
          </p:cNvCxnSpPr>
          <p:nvPr/>
        </p:nvCxnSpPr>
        <p:spPr>
          <a:xfrm>
            <a:off x="9118390" y="4098541"/>
            <a:ext cx="0" cy="13728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0912652-5093-718F-E655-77A003CA108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815099" y="4098541"/>
            <a:ext cx="319376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0AC07A-5E93-DF73-B64D-8DCC0EAC02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815099" y="5471432"/>
            <a:ext cx="319376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15EB8AC-5909-F94A-F82C-658DAE8099A7}"/>
              </a:ext>
            </a:extLst>
          </p:cNvPr>
          <p:cNvCxnSpPr>
            <a:cxnSpLocks/>
          </p:cNvCxnSpPr>
          <p:nvPr/>
        </p:nvCxnSpPr>
        <p:spPr>
          <a:xfrm>
            <a:off x="9134475" y="4801767"/>
            <a:ext cx="147988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EDD85C-0334-D2DD-9D39-E80006AB0629}"/>
              </a:ext>
            </a:extLst>
          </p:cNvPr>
          <p:cNvCxnSpPr>
            <a:cxnSpLocks/>
          </p:cNvCxnSpPr>
          <p:nvPr/>
        </p:nvCxnSpPr>
        <p:spPr>
          <a:xfrm flipV="1">
            <a:off x="10604255" y="3760863"/>
            <a:ext cx="10107" cy="104090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F4F232A-0B8D-368D-A51A-01ABE26DE556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614362" y="1383063"/>
            <a:ext cx="19007" cy="172980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F6AB6-E5BB-60A1-4AA7-CB3C0587EDE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589520" y="897063"/>
            <a:ext cx="1834801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5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381FE-0386-BAFC-4E71-D60947C1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3F28D-052F-CB52-E12E-F74A32D7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7BD455-DE82-B063-EC88-04F28B75EB86}"/>
              </a:ext>
            </a:extLst>
          </p:cNvPr>
          <p:cNvSpPr/>
          <p:nvPr/>
        </p:nvSpPr>
        <p:spPr>
          <a:xfrm>
            <a:off x="1630772" y="3367068"/>
            <a:ext cx="2106592" cy="20284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658EA9-12CE-EACE-475E-8030618E2790}"/>
              </a:ext>
            </a:extLst>
          </p:cNvPr>
          <p:cNvSpPr/>
          <p:nvPr/>
        </p:nvSpPr>
        <p:spPr>
          <a:xfrm>
            <a:off x="2934906" y="3663681"/>
            <a:ext cx="468000" cy="468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E5EE014F-F8DD-4B30-C7DD-35B736B1886A}"/>
              </a:ext>
            </a:extLst>
          </p:cNvPr>
          <p:cNvSpPr/>
          <p:nvPr/>
        </p:nvSpPr>
        <p:spPr>
          <a:xfrm>
            <a:off x="2505139" y="4219253"/>
            <a:ext cx="357857" cy="324092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6D2E2D89-6CC1-34D6-A8D9-F8A9622D99E0}"/>
              </a:ext>
            </a:extLst>
          </p:cNvPr>
          <p:cNvSpPr/>
          <p:nvPr/>
        </p:nvSpPr>
        <p:spPr>
          <a:xfrm>
            <a:off x="3065690" y="3817863"/>
            <a:ext cx="206431" cy="159635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1E737-283D-BC34-D1FC-473C15BA8858}"/>
              </a:ext>
            </a:extLst>
          </p:cNvPr>
          <p:cNvSpPr txBox="1"/>
          <p:nvPr/>
        </p:nvSpPr>
        <p:spPr>
          <a:xfrm>
            <a:off x="2264131" y="4211294"/>
            <a:ext cx="50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F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C024D-DE8D-E192-30B8-A7C7FAFB944E}"/>
              </a:ext>
            </a:extLst>
          </p:cNvPr>
          <p:cNvSpPr txBox="1"/>
          <p:nvPr/>
        </p:nvSpPr>
        <p:spPr>
          <a:xfrm>
            <a:off x="2496524" y="3704165"/>
            <a:ext cx="5049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EE</a:t>
            </a:r>
            <a:endParaRPr lang="en-GB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9CB171-0D9C-76B2-A246-0ADD3FFBB2AB}"/>
                  </a:ext>
                </a:extLst>
              </p:cNvPr>
              <p:cNvSpPr txBox="1"/>
              <p:nvPr/>
            </p:nvSpPr>
            <p:spPr>
              <a:xfrm>
                <a:off x="4204877" y="857917"/>
                <a:ext cx="27650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s-E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9CB171-0D9C-76B2-A246-0ADD3FFB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877" y="857917"/>
                <a:ext cx="2765089" cy="307777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7393FA-AF37-D46A-CF30-DE8BEDA9A63F}"/>
                  </a:ext>
                </a:extLst>
              </p:cNvPr>
              <p:cNvSpPr txBox="1"/>
              <p:nvPr/>
            </p:nvSpPr>
            <p:spPr>
              <a:xfrm>
                <a:off x="3990309" y="1101027"/>
                <a:ext cx="21065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s-ES" sz="1400" b="0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s-E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7393FA-AF37-D46A-CF30-DE8BEDA9A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309" y="1101027"/>
                <a:ext cx="2106592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F990B8-3D0F-5CCD-FE5F-24F0387EDB83}"/>
              </a:ext>
            </a:extLst>
          </p:cNvPr>
          <p:cNvCxnSpPr>
            <a:cxnSpLocks/>
          </p:cNvCxnSpPr>
          <p:nvPr/>
        </p:nvCxnSpPr>
        <p:spPr>
          <a:xfrm flipV="1">
            <a:off x="2691522" y="4379082"/>
            <a:ext cx="504444" cy="73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00F6A8-E5FD-418A-6ACC-EDE159FC43AE}"/>
                  </a:ext>
                </a:extLst>
              </p:cNvPr>
              <p:cNvSpPr txBox="1"/>
              <p:nvPr/>
            </p:nvSpPr>
            <p:spPr>
              <a:xfrm>
                <a:off x="2733245" y="4349288"/>
                <a:ext cx="5580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00F6A8-E5FD-418A-6ACC-EDE159FC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45" y="4349288"/>
                <a:ext cx="5580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6D0909-7B45-B344-6096-1F93BD77FE5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68905" y="3956338"/>
            <a:ext cx="1" cy="4234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75E4B4-F94D-A513-8513-54554BA32CE9}"/>
                  </a:ext>
                </a:extLst>
              </p:cNvPr>
              <p:cNvSpPr txBox="1"/>
              <p:nvPr/>
            </p:nvSpPr>
            <p:spPr>
              <a:xfrm>
                <a:off x="3128822" y="4059606"/>
                <a:ext cx="33445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75E4B4-F94D-A513-8513-54554BA3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822" y="4059606"/>
                <a:ext cx="334458" cy="324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DCF00C1-857F-1DC7-EA82-4562832EC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545" y="2276373"/>
            <a:ext cx="879897" cy="7125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9917D7-156A-E225-77F9-BEAB0CE864DE}"/>
              </a:ext>
            </a:extLst>
          </p:cNvPr>
          <p:cNvSpPr/>
          <p:nvPr/>
        </p:nvSpPr>
        <p:spPr>
          <a:xfrm>
            <a:off x="1632878" y="913195"/>
            <a:ext cx="2106592" cy="1972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82DD2-B6BC-DE02-6F46-A817E02F25FC}"/>
              </a:ext>
            </a:extLst>
          </p:cNvPr>
          <p:cNvSpPr/>
          <p:nvPr/>
        </p:nvSpPr>
        <p:spPr>
          <a:xfrm>
            <a:off x="2937013" y="1110417"/>
            <a:ext cx="467777" cy="17420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86A6E3-BA14-C75E-50DB-BCA576ADEE3F}"/>
              </a:ext>
            </a:extLst>
          </p:cNvPr>
          <p:cNvCxnSpPr>
            <a:stCxn id="20" idx="0"/>
          </p:cNvCxnSpPr>
          <p:nvPr/>
        </p:nvCxnSpPr>
        <p:spPr>
          <a:xfrm>
            <a:off x="3170902" y="1110417"/>
            <a:ext cx="110" cy="2040013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0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3F930-4AEB-32FB-08A6-10E25480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6743B-7FFF-F66F-BB9C-9CDED28B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6A728A-2BC9-E841-2AF8-90531371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State of the Art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88EB0FF-F771-EE18-B482-1A9A816B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pic>
        <p:nvPicPr>
          <p:cNvPr id="77" name="Picture 76" descr="A white paper with a coin on it&#10;&#10;Description automatically generated">
            <a:extLst>
              <a:ext uri="{FF2B5EF4-FFF2-40B4-BE49-F238E27FC236}">
                <a16:creationId xmlns:a16="http://schemas.microsoft.com/office/drawing/2014/main" id="{28A5429F-FD9C-9F3B-81C5-FB871CBE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93" y="1209376"/>
            <a:ext cx="2048001" cy="115200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8E8EB31-E931-F6B6-83E2-D10DFB9B5AEA}"/>
              </a:ext>
            </a:extLst>
          </p:cNvPr>
          <p:cNvSpPr txBox="1"/>
          <p:nvPr/>
        </p:nvSpPr>
        <p:spPr>
          <a:xfrm>
            <a:off x="5980761" y="5540911"/>
            <a:ext cx="1026529" cy="28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Image_0.jpg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0" name="Picture 79" descr="A white paper with a shadow on it&#10;&#10;Description automatically generated">
            <a:extLst>
              <a:ext uri="{FF2B5EF4-FFF2-40B4-BE49-F238E27FC236}">
                <a16:creationId xmlns:a16="http://schemas.microsoft.com/office/drawing/2014/main" id="{53BD4932-D2C6-FB92-E274-1E92B2502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795" y="1209376"/>
            <a:ext cx="2048001" cy="1152001"/>
          </a:xfrm>
          <a:prstGeom prst="rect">
            <a:avLst/>
          </a:prstGeom>
        </p:spPr>
      </p:pic>
      <p:pic>
        <p:nvPicPr>
          <p:cNvPr id="88" name="Picture 87" descr="A blue rectangle with white border&#10;&#10;Description automatically generated">
            <a:extLst>
              <a:ext uri="{FF2B5EF4-FFF2-40B4-BE49-F238E27FC236}">
                <a16:creationId xmlns:a16="http://schemas.microsoft.com/office/drawing/2014/main" id="{F8E15316-BE8F-2A96-C4BB-AA739F659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692" y="1181014"/>
            <a:ext cx="2048001" cy="117415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CA6F263-7E15-5297-5B4A-EB41C93C8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p:pic>
        <p:nvPicPr>
          <p:cNvPr id="94" name="Picture 93" descr="A shadow of a person's hand&#10;&#10;Description automatically generated">
            <a:extLst>
              <a:ext uri="{FF2B5EF4-FFF2-40B4-BE49-F238E27FC236}">
                <a16:creationId xmlns:a16="http://schemas.microsoft.com/office/drawing/2014/main" id="{8862E332-F21B-86B3-2166-7A08945AD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93" y="2780782"/>
            <a:ext cx="2037376" cy="114602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DEDF733-20B6-A4DA-E061-8A7D54D5E443}"/>
              </a:ext>
            </a:extLst>
          </p:cNvPr>
          <p:cNvSpPr txBox="1"/>
          <p:nvPr/>
        </p:nvSpPr>
        <p:spPr>
          <a:xfrm>
            <a:off x="5445592" y="851257"/>
            <a:ext cx="1714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1.- Raw Images: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539975-B736-9928-F907-2A3EEA383E63}"/>
              </a:ext>
            </a:extLst>
          </p:cNvPr>
          <p:cNvSpPr txBox="1"/>
          <p:nvPr/>
        </p:nvSpPr>
        <p:spPr>
          <a:xfrm>
            <a:off x="5391719" y="2406709"/>
            <a:ext cx="4145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2.- Warped Images (Distortion correction + M):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1" name="Picture 100" descr="A white surface with a shadow&#10;&#10;Description automatically generated">
            <a:extLst>
              <a:ext uri="{FF2B5EF4-FFF2-40B4-BE49-F238E27FC236}">
                <a16:creationId xmlns:a16="http://schemas.microsoft.com/office/drawing/2014/main" id="{B2A3FA7E-E446-6DF8-73C1-465C2D2FA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5795" y="2782701"/>
            <a:ext cx="2047375" cy="1151648"/>
          </a:xfrm>
          <a:prstGeom prst="rect">
            <a:avLst/>
          </a:prstGeom>
        </p:spPr>
      </p:pic>
      <p:pic>
        <p:nvPicPr>
          <p:cNvPr id="105" name="Picture 10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3CB54D-B4F2-075A-FF48-0C533593AD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216" y="4329187"/>
            <a:ext cx="2037378" cy="114602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0B1C5B2A-BCD0-A785-0BB2-0D873AC7F87C}"/>
              </a:ext>
            </a:extLst>
          </p:cNvPr>
          <p:cNvSpPr txBox="1"/>
          <p:nvPr/>
        </p:nvSpPr>
        <p:spPr>
          <a:xfrm>
            <a:off x="5391719" y="400256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3.- Masks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9" name="Picture 10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E9083A-70D1-A799-1A78-042181C2E9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5795" y="4310341"/>
            <a:ext cx="2037866" cy="11463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57BB79B-BF52-0C54-337A-667413FF5B3E}"/>
              </a:ext>
            </a:extLst>
          </p:cNvPr>
          <p:cNvSpPr txBox="1"/>
          <p:nvPr/>
        </p:nvSpPr>
        <p:spPr>
          <a:xfrm>
            <a:off x="8220291" y="5510124"/>
            <a:ext cx="1108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Image_23.jpg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74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9A7FB-846C-7DB7-E0E2-55761B217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016F4-EBCB-2DDA-61B3-A584958A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E94B7-B2DF-3606-E4F1-3C788027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825C9A-1468-E8E4-617F-D3C3F0F6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State of the Art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211A4A2-4805-42AF-7752-5058C2D6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271311F-DB6B-3066-FFEB-43C33F402B31}"/>
              </a:ext>
            </a:extLst>
          </p:cNvPr>
          <p:cNvSpPr txBox="1"/>
          <p:nvPr/>
        </p:nvSpPr>
        <p:spPr>
          <a:xfrm>
            <a:off x="6453745" y="2074665"/>
            <a:ext cx="1026529" cy="28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Image_0.jpg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9C3433C-E963-5525-62E1-522A59F24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p:pic>
        <p:nvPicPr>
          <p:cNvPr id="105" name="Picture 10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9F35E4-841D-FB45-C807-4C4F837D2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200" y="862941"/>
            <a:ext cx="2037378" cy="114602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DF8E6812-0D78-68F6-1B9B-680185EBB944}"/>
              </a:ext>
            </a:extLst>
          </p:cNvPr>
          <p:cNvSpPr txBox="1"/>
          <p:nvPr/>
        </p:nvSpPr>
        <p:spPr>
          <a:xfrm>
            <a:off x="5864703" y="536318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3.- Masks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9" name="Picture 10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B9795ED-B4E9-1754-BCBD-9138DD1CD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779" y="844095"/>
            <a:ext cx="2037866" cy="11463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9786E7C-BF7D-F622-073E-33CA04889611}"/>
              </a:ext>
            </a:extLst>
          </p:cNvPr>
          <p:cNvSpPr txBox="1"/>
          <p:nvPr/>
        </p:nvSpPr>
        <p:spPr>
          <a:xfrm>
            <a:off x="8693275" y="2043878"/>
            <a:ext cx="1108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Image_23.jpg</a:t>
            </a:r>
            <a:endParaRPr lang="en-GB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8C8DC-ED90-9DCC-D8F0-1518486746EA}"/>
              </a:ext>
            </a:extLst>
          </p:cNvPr>
          <p:cNvSpPr txBox="1"/>
          <p:nvPr/>
        </p:nvSpPr>
        <p:spPr>
          <a:xfrm>
            <a:off x="5866445" y="2424854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4.- Get object Pixel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AAC71-95BF-6F5E-EE46-6D512CDE29D2}"/>
                  </a:ext>
                </a:extLst>
              </p:cNvPr>
              <p:cNvSpPr txBox="1"/>
              <p:nvPr/>
            </p:nvSpPr>
            <p:spPr>
              <a:xfrm>
                <a:off x="6185449" y="2822405"/>
                <a:ext cx="2451248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≡#</m:t>
                      </m:r>
                      <m:r>
                        <a:rPr lang="es-E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𝑝𝑖𝑒𝑐𝑒𝑠</m:t>
                      </m:r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AAC71-95BF-6F5E-EE46-6D512CDE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449" y="2822405"/>
                <a:ext cx="2451248" cy="224870"/>
              </a:xfrm>
              <a:prstGeom prst="rect">
                <a:avLst/>
              </a:prstGeom>
              <a:blipFill>
                <a:blip r:embed="rId6"/>
                <a:stretch>
                  <a:fillRect r="-1493" b="-270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C29A1AB-00D3-EBF6-B800-422E610D8657}"/>
              </a:ext>
            </a:extLst>
          </p:cNvPr>
          <p:cNvSpPr txBox="1"/>
          <p:nvPr/>
        </p:nvSpPr>
        <p:spPr>
          <a:xfrm>
            <a:off x="5868187" y="3167090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5.- 2D 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 3D</a:t>
            </a:r>
            <a:endParaRPr lang="en-GB" sz="14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30E438-4FD1-DA8C-F926-5F6637A8910E}"/>
                  </a:ext>
                </a:extLst>
              </p:cNvPr>
              <p:cNvSpPr txBox="1"/>
              <p:nvPr/>
            </p:nvSpPr>
            <p:spPr>
              <a:xfrm>
                <a:off x="3864967" y="3438203"/>
                <a:ext cx="609407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30E438-4FD1-DA8C-F926-5F6637A89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967" y="3438203"/>
                <a:ext cx="6094070" cy="317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B78A6-F3FD-961F-EDE7-2FACC1A2BB4C}"/>
                  </a:ext>
                </a:extLst>
              </p:cNvPr>
              <p:cNvSpPr txBox="1"/>
              <p:nvPr/>
            </p:nvSpPr>
            <p:spPr>
              <a:xfrm>
                <a:off x="5847130" y="3897051"/>
                <a:ext cx="60940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6.-Transformation camera coordinates to robot base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𝐵𝐶</m:t>
                        </m:r>
                      </m:sub>
                    </m:sSub>
                  </m:oMath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B78A6-F3FD-961F-EDE7-2FACC1A2B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30" y="3897051"/>
                <a:ext cx="6094070" cy="307777"/>
              </a:xfrm>
              <a:prstGeom prst="rect">
                <a:avLst/>
              </a:prstGeom>
              <a:blipFill>
                <a:blip r:embed="rId8"/>
                <a:stretch>
                  <a:fillRect l="-300"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AC7174-8B0E-53C2-92EF-A53A803BEF6F}"/>
                  </a:ext>
                </a:extLst>
              </p:cNvPr>
              <p:cNvSpPr txBox="1"/>
              <p:nvPr/>
            </p:nvSpPr>
            <p:spPr>
              <a:xfrm>
                <a:off x="5963914" y="4258725"/>
                <a:ext cx="18961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b="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14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400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400" b="0" i="1" smtClean="0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1400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1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=1,….</m:t>
                          </m:r>
                          <m:r>
                            <a:rPr lang="es-E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AC7174-8B0E-53C2-92EF-A53A803B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914" y="4258725"/>
                <a:ext cx="1896175" cy="3172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18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2E65A-F730-FAEE-F2A5-C99263BB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94D2F-1FE2-0163-8A89-333A96FA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728C-1FBC-84FD-B98C-FD3DEF5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93C918-A81D-3739-B354-8D7370FF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First approach</a:t>
            </a:r>
            <a:endParaRPr lang="en-GB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4994CEA-6600-A2EA-9880-105376F4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" y="1083809"/>
            <a:ext cx="5029200" cy="2785311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A7D43AC-57F5-7F8F-F66A-0CF3151E7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9"/>
          <a:stretch/>
        </p:blipFill>
        <p:spPr>
          <a:xfrm>
            <a:off x="1399367" y="3508963"/>
            <a:ext cx="2289764" cy="204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C542FB-253C-943C-3983-1FE3E2FD7E85}"/>
                  </a:ext>
                </a:extLst>
              </p:cNvPr>
              <p:cNvSpPr txBox="1"/>
              <p:nvPr/>
            </p:nvSpPr>
            <p:spPr>
              <a:xfrm>
                <a:off x="5847130" y="929919"/>
                <a:ext cx="480563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1.- </a:t>
                </a:r>
                <a:r>
                  <a:rPr lang="es-ES" sz="1400" b="1" dirty="0">
                    <a:solidFill>
                      <a:schemeClr val="tx1">
                        <a:lumMod val="50000"/>
                      </a:schemeClr>
                    </a:solidFill>
                  </a:rPr>
                  <a:t>Tool Correction</a:t>
                </a:r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C542FB-253C-943C-3983-1FE3E2FD7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30" y="929919"/>
                <a:ext cx="4805630" cy="340158"/>
              </a:xfrm>
              <a:prstGeom prst="rect">
                <a:avLst/>
              </a:prstGeom>
              <a:blipFill>
                <a:blip r:embed="rId4"/>
                <a:stretch>
                  <a:fillRect l="-380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250BC37-F39C-DC19-8830-CCECB093BACD}"/>
              </a:ext>
            </a:extLst>
          </p:cNvPr>
          <p:cNvSpPr/>
          <p:nvPr/>
        </p:nvSpPr>
        <p:spPr>
          <a:xfrm>
            <a:off x="6992066" y="1400537"/>
            <a:ext cx="2106592" cy="20284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F8350-9D4C-AA15-A8C3-07AB34C09E3A}"/>
              </a:ext>
            </a:extLst>
          </p:cNvPr>
          <p:cNvSpPr/>
          <p:nvPr/>
        </p:nvSpPr>
        <p:spPr>
          <a:xfrm>
            <a:off x="8296200" y="1697150"/>
            <a:ext cx="468000" cy="468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3A2DDF2F-927D-2E01-CCE1-DA367BFEA96C}"/>
              </a:ext>
            </a:extLst>
          </p:cNvPr>
          <p:cNvSpPr/>
          <p:nvPr/>
        </p:nvSpPr>
        <p:spPr>
          <a:xfrm>
            <a:off x="7866433" y="2252722"/>
            <a:ext cx="357857" cy="324092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A7D27881-2744-C870-9041-1B75305291D0}"/>
              </a:ext>
            </a:extLst>
          </p:cNvPr>
          <p:cNvSpPr/>
          <p:nvPr/>
        </p:nvSpPr>
        <p:spPr>
          <a:xfrm>
            <a:off x="8426984" y="1851332"/>
            <a:ext cx="206431" cy="159635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6952E-0DE6-2E15-51BE-97EFDB4D4509}"/>
              </a:ext>
            </a:extLst>
          </p:cNvPr>
          <p:cNvSpPr txBox="1"/>
          <p:nvPr/>
        </p:nvSpPr>
        <p:spPr>
          <a:xfrm>
            <a:off x="7829499" y="2589824"/>
            <a:ext cx="5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EE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5181C-DAE1-9E90-F1BE-A2EEF5278C0D}"/>
              </a:ext>
            </a:extLst>
          </p:cNvPr>
          <p:cNvSpPr txBox="1"/>
          <p:nvPr/>
        </p:nvSpPr>
        <p:spPr>
          <a:xfrm>
            <a:off x="7961742" y="1802118"/>
            <a:ext cx="445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W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D41FDD-CB81-E993-4CEC-3CD43013665B}"/>
                  </a:ext>
                </a:extLst>
              </p:cNvPr>
              <p:cNvSpPr txBox="1"/>
              <p:nvPr/>
            </p:nvSpPr>
            <p:spPr>
              <a:xfrm>
                <a:off x="9255504" y="1417415"/>
                <a:ext cx="22945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𝐸𝑓𝑓𝑒𝑐𝑡𝑜𝑟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D41FDD-CB81-E993-4CEC-3CD430136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04" y="1417415"/>
                <a:ext cx="2294576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D5AFBD-8E18-1768-5138-A3E774920C0D}"/>
                  </a:ext>
                </a:extLst>
              </p:cNvPr>
              <p:cNvSpPr txBox="1"/>
              <p:nvPr/>
            </p:nvSpPr>
            <p:spPr>
              <a:xfrm>
                <a:off x="9088785" y="1727079"/>
                <a:ext cx="33846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𝑊𝑟𝑖𝑠𝑡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𝑆𝑢𝑐𝑡𝑖𝑜𝑛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D5AFBD-8E18-1768-5138-A3E774920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785" y="1727079"/>
                <a:ext cx="338461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23B531-8778-FCCC-3567-AA4A270E238B}"/>
              </a:ext>
            </a:extLst>
          </p:cNvPr>
          <p:cNvCxnSpPr>
            <a:cxnSpLocks/>
          </p:cNvCxnSpPr>
          <p:nvPr/>
        </p:nvCxnSpPr>
        <p:spPr>
          <a:xfrm flipV="1">
            <a:off x="8052816" y="2412551"/>
            <a:ext cx="504444" cy="73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397D76-8A86-DDEF-04EB-7012F5B2651B}"/>
                  </a:ext>
                </a:extLst>
              </p:cNvPr>
              <p:cNvSpPr txBox="1"/>
              <p:nvPr/>
            </p:nvSpPr>
            <p:spPr>
              <a:xfrm>
                <a:off x="8094539" y="2382757"/>
                <a:ext cx="5580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397D76-8A86-DDEF-04EB-7012F5B2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539" y="2382757"/>
                <a:ext cx="5580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D03D6A-7961-5A70-B2F0-25385E89B47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530199" y="1989807"/>
            <a:ext cx="1" cy="4234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0D1AF9-820D-2FB3-D2CE-43FF74EAF491}"/>
                  </a:ext>
                </a:extLst>
              </p:cNvPr>
              <p:cNvSpPr txBox="1"/>
              <p:nvPr/>
            </p:nvSpPr>
            <p:spPr>
              <a:xfrm>
                <a:off x="8490116" y="2093075"/>
                <a:ext cx="33445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0D1AF9-820D-2FB3-D2CE-43FF74EAF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16" y="2093075"/>
                <a:ext cx="334458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3DE58670-ECEF-C219-8B4C-64BF46EEC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0822" y="2863784"/>
            <a:ext cx="879897" cy="712554"/>
          </a:xfrm>
          <a:prstGeom prst="rect">
            <a:avLst/>
          </a:prstGeom>
        </p:spPr>
      </p:pic>
      <p:pic>
        <p:nvPicPr>
          <p:cNvPr id="43" name="Picture 42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2C7B379F-0887-4617-4F83-899552B9C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6143" y="3839206"/>
            <a:ext cx="3081676" cy="2164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212104-D90F-4F64-13C8-8323099B5D0B}"/>
                  </a:ext>
                </a:extLst>
              </p:cNvPr>
              <p:cNvSpPr txBox="1"/>
              <p:nvPr/>
            </p:nvSpPr>
            <p:spPr>
              <a:xfrm>
                <a:off x="8378380" y="4405266"/>
                <a:ext cx="3495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212104-D90F-4F64-13C8-8323099B5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380" y="4405266"/>
                <a:ext cx="3495893" cy="276999"/>
              </a:xfrm>
              <a:prstGeom prst="rect">
                <a:avLst/>
              </a:prstGeom>
              <a:blipFill>
                <a:blip r:embed="rId11"/>
                <a:stretch>
                  <a:fillRect t="-2222" r="-1045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EAA874-8770-303C-B955-5FAF6CF218F0}"/>
                  </a:ext>
                </a:extLst>
              </p:cNvPr>
              <p:cNvSpPr txBox="1"/>
              <p:nvPr/>
            </p:nvSpPr>
            <p:spPr>
              <a:xfrm>
                <a:off x="8324770" y="4013468"/>
                <a:ext cx="38493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0" dirty="0">
                    <a:solidFill>
                      <a:schemeClr val="bg2">
                        <a:lumMod val="10000"/>
                      </a:schemeClr>
                    </a:solidFill>
                  </a:rPr>
                  <a:t>Uncertainty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𝐸𝑢𝑐𝑙𝑖𝑑𝑒𝑎𝑛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𝐷𝑖𝑠𝑡𝑎𝑛𝑐𝑒</m:t>
                    </m:r>
                  </m:oMath>
                </a14:m>
                <a:endParaRPr lang="en-GB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EAA874-8770-303C-B955-5FAF6C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770" y="4013468"/>
                <a:ext cx="3849389" cy="369332"/>
              </a:xfrm>
              <a:prstGeom prst="rect">
                <a:avLst/>
              </a:prstGeom>
              <a:blipFill>
                <a:blip r:embed="rId12"/>
                <a:stretch>
                  <a:fillRect l="-142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98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DD77D-96C3-66EB-6BC0-674340A7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0C3F6-6989-08D2-6B11-982EEDC0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4C3C-05D7-23DD-2CF4-374C7C4C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C45F6-205E-0B69-B8E9-3E13F480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7DA5F-5D69-8B2C-AB5A-E3FB6CE9B41B}"/>
                  </a:ext>
                </a:extLst>
              </p:cNvPr>
              <p:cNvSpPr txBox="1"/>
              <p:nvPr/>
            </p:nvSpPr>
            <p:spPr>
              <a:xfrm>
                <a:off x="771769" y="903406"/>
                <a:ext cx="480563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1.-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</a:rPr>
                  <a:t>Tool Correction</a:t>
                </a:r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7DA5F-5D69-8B2C-AB5A-E3FB6CE9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69" y="903406"/>
                <a:ext cx="4805630" cy="340158"/>
              </a:xfrm>
              <a:prstGeom prst="rect">
                <a:avLst/>
              </a:prstGeom>
              <a:blipFill>
                <a:blip r:embed="rId2"/>
                <a:stretch>
                  <a:fillRect l="-381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45417A3F-321B-F470-F781-BBB6DBF19A1C}"/>
              </a:ext>
            </a:extLst>
          </p:cNvPr>
          <p:cNvSpPr/>
          <p:nvPr/>
        </p:nvSpPr>
        <p:spPr>
          <a:xfrm>
            <a:off x="2084684" y="1487385"/>
            <a:ext cx="2106592" cy="202846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C9EB2E-06BF-E691-53CB-0A2E878C5A79}"/>
              </a:ext>
            </a:extLst>
          </p:cNvPr>
          <p:cNvSpPr/>
          <p:nvPr/>
        </p:nvSpPr>
        <p:spPr>
          <a:xfrm>
            <a:off x="3388818" y="1783998"/>
            <a:ext cx="468000" cy="46800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E142F75B-DAEF-428A-442F-B31197311385}"/>
              </a:ext>
            </a:extLst>
          </p:cNvPr>
          <p:cNvSpPr/>
          <p:nvPr/>
        </p:nvSpPr>
        <p:spPr>
          <a:xfrm>
            <a:off x="2959051" y="2339570"/>
            <a:ext cx="357857" cy="324092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ED5BD4D0-6497-ED7A-784D-0832CA174A25}"/>
              </a:ext>
            </a:extLst>
          </p:cNvPr>
          <p:cNvSpPr/>
          <p:nvPr/>
        </p:nvSpPr>
        <p:spPr>
          <a:xfrm>
            <a:off x="3519602" y="1938180"/>
            <a:ext cx="206431" cy="159635"/>
          </a:xfrm>
          <a:prstGeom prst="mathPlus">
            <a:avLst>
              <a:gd name="adj1" fmla="val 4703"/>
            </a:avLst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A842F-CA64-C33D-B4F9-EED8CD3B5E64}"/>
              </a:ext>
            </a:extLst>
          </p:cNvPr>
          <p:cNvSpPr txBox="1"/>
          <p:nvPr/>
        </p:nvSpPr>
        <p:spPr>
          <a:xfrm>
            <a:off x="2922117" y="2676672"/>
            <a:ext cx="5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F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0949CA-7744-E579-D68C-28A1775B88E0}"/>
              </a:ext>
            </a:extLst>
          </p:cNvPr>
          <p:cNvSpPr txBox="1"/>
          <p:nvPr/>
        </p:nvSpPr>
        <p:spPr>
          <a:xfrm>
            <a:off x="2950436" y="1824482"/>
            <a:ext cx="699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EE</a:t>
            </a:r>
            <a:endParaRPr lang="en-GB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C2C29F-748B-E020-B445-B3C5707E301C}"/>
                  </a:ext>
                </a:extLst>
              </p:cNvPr>
              <p:cNvSpPr txBox="1"/>
              <p:nvPr/>
            </p:nvSpPr>
            <p:spPr>
              <a:xfrm>
                <a:off x="3979192" y="1536700"/>
                <a:ext cx="22945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𝐸𝑛𝑑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𝐸𝑓𝑓𝑒𝑐𝑡𝑜𝑟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C2C29F-748B-E020-B445-B3C5707E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192" y="1536700"/>
                <a:ext cx="2294576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DFA5A3-1035-8BCF-D8AA-35CA3A0118FC}"/>
                  </a:ext>
                </a:extLst>
              </p:cNvPr>
              <p:cNvSpPr txBox="1"/>
              <p:nvPr/>
            </p:nvSpPr>
            <p:spPr>
              <a:xfrm>
                <a:off x="4222862" y="1824482"/>
                <a:ext cx="12829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s-ES" sz="1400" b="0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4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s-E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GB" sz="1400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𝐹𝑙𝑎𝑛𝑔𝑒</m:t>
                      </m:r>
                    </m:oMath>
                  </m:oMathPara>
                </a14:m>
                <a:endParaRPr lang="en-GB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DFA5A3-1035-8BCF-D8AA-35CA3A01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62" y="1824482"/>
                <a:ext cx="1282909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9A75D8-72E0-A0F3-8515-E5234250BB2F}"/>
              </a:ext>
            </a:extLst>
          </p:cNvPr>
          <p:cNvCxnSpPr>
            <a:cxnSpLocks/>
          </p:cNvCxnSpPr>
          <p:nvPr/>
        </p:nvCxnSpPr>
        <p:spPr>
          <a:xfrm flipV="1">
            <a:off x="3145434" y="2499399"/>
            <a:ext cx="504444" cy="73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C1D88-490F-F3DA-FCF0-002F7E99E214}"/>
                  </a:ext>
                </a:extLst>
              </p:cNvPr>
              <p:cNvSpPr txBox="1"/>
              <p:nvPr/>
            </p:nvSpPr>
            <p:spPr>
              <a:xfrm>
                <a:off x="3187157" y="2469605"/>
                <a:ext cx="5580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C1D88-490F-F3DA-FCF0-002F7E99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157" y="2469605"/>
                <a:ext cx="5580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894A90-C8A4-CA7D-6BAE-7F606D09A2C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622817" y="2076655"/>
            <a:ext cx="1" cy="4234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A7CD-0E20-AAC4-5C6D-F34C2E4A95B3}"/>
                  </a:ext>
                </a:extLst>
              </p:cNvPr>
              <p:cNvSpPr txBox="1"/>
              <p:nvPr/>
            </p:nvSpPr>
            <p:spPr>
              <a:xfrm>
                <a:off x="3582734" y="2179923"/>
                <a:ext cx="33445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5EA7CD-0E20-AAC4-5C6D-F34C2E4A9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734" y="2179923"/>
                <a:ext cx="334458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4E8B0830-965B-0108-D4FF-B2C8B63D9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418" y="2398378"/>
            <a:ext cx="879897" cy="712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ADC4A-54E4-30AC-599A-378AF9120B0A}"/>
                  </a:ext>
                </a:extLst>
              </p:cNvPr>
              <p:cNvSpPr txBox="1"/>
              <p:nvPr/>
            </p:nvSpPr>
            <p:spPr>
              <a:xfrm>
                <a:off x="6820267" y="943597"/>
                <a:ext cx="3687976" cy="555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2.- </a:t>
                </a:r>
                <a:r>
                  <a:rPr lang="es-ES" sz="1400" b="1" dirty="0">
                    <a:solidFill>
                      <a:schemeClr val="tx1">
                        <a:lumMod val="50000"/>
                      </a:schemeClr>
                    </a:solidFill>
                  </a:rPr>
                  <a:t>Tool Correction + Camera Deviation</a:t>
                </a:r>
                <a:r>
                  <a:rPr lang="es-ES" sz="1400" dirty="0">
                    <a:solidFill>
                      <a:schemeClr val="tx1">
                        <a:lumMod val="50000"/>
                      </a:schemeClr>
                    </a:solidFill>
                  </a:rPr>
                  <a:t>: </a:t>
                </a:r>
              </a:p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s-ES" sz="1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d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𝑠𝑞𝑟𝑡</m:t>
                        </m:r>
                        <m:d>
                          <m:dPr>
                            <m:ctrlP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120</m:t>
                            </m:r>
                          </m:e>
                        </m:d>
                      </m:e>
                    </m:d>
                  </m:oMath>
                </a14:m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GB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ADC4A-54E4-30AC-599A-378AF9120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67" y="943597"/>
                <a:ext cx="3687976" cy="555601"/>
              </a:xfrm>
              <a:prstGeom prst="rect">
                <a:avLst/>
              </a:prstGeom>
              <a:blipFill>
                <a:blip r:embed="rId8"/>
                <a:stretch>
                  <a:fillRect l="-496" t="-2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C898D952-ED61-9128-1396-36EB1F331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6319" y="3719017"/>
            <a:ext cx="3081676" cy="2164931"/>
          </a:xfrm>
          <a:prstGeom prst="rect">
            <a:avLst/>
          </a:prstGeom>
        </p:spPr>
      </p:pic>
      <p:pic>
        <p:nvPicPr>
          <p:cNvPr id="9" name="Picture 8" descr="A graph with red dots and green dots&#10;&#10;Description automatically generated">
            <a:extLst>
              <a:ext uri="{FF2B5EF4-FFF2-40B4-BE49-F238E27FC236}">
                <a16:creationId xmlns:a16="http://schemas.microsoft.com/office/drawing/2014/main" id="{A32019C1-831E-EC3F-E1D4-12DABF4CE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389" y="3821407"/>
            <a:ext cx="3158854" cy="2218254"/>
          </a:xfrm>
          <a:prstGeom prst="rect">
            <a:avLst/>
          </a:prstGeom>
        </p:spPr>
      </p:pic>
      <p:pic>
        <p:nvPicPr>
          <p:cNvPr id="11" name="Picture 10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E92ADCEF-7068-E857-4B31-3D5DE454C1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1682" y="1598979"/>
            <a:ext cx="2958561" cy="21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7BF69-52D4-1943-DF0B-AD8ED1BE2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53CAC-AAEA-B870-543D-EA56CDD6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9FDEF-1BE5-1C12-10EC-BB553937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595263-AC1D-8C81-1F78-AC22D08B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E5AC4-7F1D-6650-7BDC-7A2BF02D333C}"/>
              </a:ext>
            </a:extLst>
          </p:cNvPr>
          <p:cNvSpPr txBox="1"/>
          <p:nvPr/>
        </p:nvSpPr>
        <p:spPr>
          <a:xfrm>
            <a:off x="568801" y="1042934"/>
            <a:ext cx="49328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Previous Mask (H=Hue, S=Saturation, V=Value)</a:t>
            </a:r>
            <a:br>
              <a:rPr lang="es-ES" sz="1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1.1 Load HSV calibration parameters.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1.2 Apply Gaussian Blur for image smoothing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1.3 Convert image to HSV for color-based 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      segmentation. 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1.4 Create mask using HSV calibration values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1.5 Apply opening (erosión+dilatation) to remove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      noise/small objects</a:t>
            </a:r>
          </a:p>
          <a:p>
            <a:pPr algn="just"/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Advantages.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Effective for color segmentation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  <a:p>
            <a:pPr algn="just"/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Disadvantages</a:t>
            </a:r>
          </a:p>
          <a:p>
            <a:pPr algn="just"/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Sensitive to brightness changes (e.g., Sadows)</a:t>
            </a:r>
            <a:endParaRPr lang="en-GB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Picture 14" descr="A white object in the dark&#10;&#10;Description automatically generated">
            <a:extLst>
              <a:ext uri="{FF2B5EF4-FFF2-40B4-BE49-F238E27FC236}">
                <a16:creationId xmlns:a16="http://schemas.microsoft.com/office/drawing/2014/main" id="{0AC56523-01B4-093B-0998-94A280FCF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32" y="992990"/>
            <a:ext cx="2477459" cy="139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A coin on a white surface&#10;&#10;Description automatically generated">
            <a:extLst>
              <a:ext uri="{FF2B5EF4-FFF2-40B4-BE49-F238E27FC236}">
                <a16:creationId xmlns:a16="http://schemas.microsoft.com/office/drawing/2014/main" id="{E1DE5444-FFC4-E507-A60A-B9D094286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933" y="986681"/>
            <a:ext cx="2471379" cy="1390151"/>
          </a:xfrm>
          <a:prstGeom prst="rect">
            <a:avLst/>
          </a:prstGeom>
        </p:spPr>
      </p:pic>
      <p:pic>
        <p:nvPicPr>
          <p:cNvPr id="31" name="Picture 30" descr="A group of white circles on a black background&#10;&#10;Description automatically generated">
            <a:extLst>
              <a:ext uri="{FF2B5EF4-FFF2-40B4-BE49-F238E27FC236}">
                <a16:creationId xmlns:a16="http://schemas.microsoft.com/office/drawing/2014/main" id="{0BAAE6B2-DB42-AEEF-91AE-F96EB0E5EE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33" y="2630229"/>
            <a:ext cx="5157574" cy="2901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75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29E57-2A99-A899-8A70-CE43849C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77F28-35E4-0FEF-603C-6E5846AB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AF987-4EB8-3A43-FE86-09FF18B2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5D976-2592-D6F1-063C-DFCFBFBC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4846"/>
            <a:ext cx="11041200" cy="1152000"/>
          </a:xfrm>
        </p:spPr>
        <p:txBody>
          <a:bodyPr/>
          <a:lstStyle/>
          <a:p>
            <a:r>
              <a:rPr lang="es-ES" dirty="0"/>
              <a:t>Modifications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9E98A-39D7-D267-9266-C9A5B1F64974}"/>
              </a:ext>
            </a:extLst>
          </p:cNvPr>
          <p:cNvSpPr txBox="1"/>
          <p:nvPr/>
        </p:nvSpPr>
        <p:spPr>
          <a:xfrm>
            <a:off x="568801" y="1042934"/>
            <a:ext cx="493283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New Mask (Grayscale)</a:t>
            </a:r>
            <a:br>
              <a:rPr lang="es-ES" sz="1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1.1 Grayscale Conversion to reduce complexity.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1.2 Apply Gaussian Blur for image smoothing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1.3 Edge Detection with Canny Algorithm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1.3.1 Identify edges by finding intensity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 gradients.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1.3.2 Filter out weak edges, keeping 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	strong ones.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1.4 Contour Detection to find and outline distinct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shapes.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   1.5 Mask Creation</a:t>
            </a:r>
          </a:p>
          <a:p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Advantages: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Objects where colour isn´t distinctive, but shape is.</a:t>
            </a:r>
          </a:p>
          <a:p>
            <a:endParaRPr lang="es-E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s-ES" sz="1600" b="1" dirty="0">
                <a:solidFill>
                  <a:schemeClr val="bg2">
                    <a:lumMod val="10000"/>
                  </a:schemeClr>
                </a:solidFill>
              </a:rPr>
              <a:t>Disadvantages:</a:t>
            </a:r>
          </a:p>
          <a:p>
            <a:r>
              <a:rPr lang="es-ES" sz="1600" dirty="0">
                <a:solidFill>
                  <a:schemeClr val="bg2">
                    <a:lumMod val="10000"/>
                  </a:schemeClr>
                </a:solidFill>
              </a:rPr>
              <a:t>Information loss when converting to grayscale.</a:t>
            </a:r>
            <a:endParaRPr lang="en-GB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 descr="A group of white circles on a black background&#10;&#10;Description automatically generated">
            <a:extLst>
              <a:ext uri="{FF2B5EF4-FFF2-40B4-BE49-F238E27FC236}">
                <a16:creationId xmlns:a16="http://schemas.microsoft.com/office/drawing/2014/main" id="{CA84C828-4EF2-20F2-F98B-CB80C003E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0" y="614090"/>
            <a:ext cx="4247400" cy="238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row of white circles&#10;&#10;Description automatically generated">
            <a:extLst>
              <a:ext uri="{FF2B5EF4-FFF2-40B4-BE49-F238E27FC236}">
                <a16:creationId xmlns:a16="http://schemas.microsoft.com/office/drawing/2014/main" id="{EEE2F037-7AC8-0E72-A27B-6BE82A6CA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1" y="3429000"/>
            <a:ext cx="4247400" cy="2389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60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8C695-6AA4-B59B-8490-0624F103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ED219-B63C-6885-E511-B09717E0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83D4A9-D50F-C4EF-D2D6-B595322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Master´s Thesis Workflow</a:t>
            </a:r>
            <a:endParaRPr lang="en-GB" dirty="0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5D7B9793-9383-1511-18E6-A847E5A12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44" y="1275851"/>
            <a:ext cx="9121359" cy="46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9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AE646-1CED-3AC1-091D-AAD5D6A0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 Leuven Brugge  Faculty of Engineering Technology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B9296-4F5F-9470-97BD-EF360680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17A0AD-4876-C995-242D-9B7A0EED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U-Net [1]</a:t>
            </a:r>
            <a:endParaRPr lang="en-GB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EBB4783-5C68-C305-7405-09D7C06C79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84" y="2081598"/>
            <a:ext cx="4050596" cy="2694804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  <a:effectLst>
            <a:softEdge rad="0"/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33DD91-EFC1-8E62-CEEE-308611CC2A04}"/>
              </a:ext>
            </a:extLst>
          </p:cNvPr>
          <p:cNvSpPr/>
          <p:nvPr/>
        </p:nvSpPr>
        <p:spPr>
          <a:xfrm>
            <a:off x="8750329" y="725842"/>
            <a:ext cx="1025684" cy="546755"/>
          </a:xfrm>
          <a:prstGeom prst="roundRect">
            <a:avLst/>
          </a:prstGeom>
          <a:solidFill>
            <a:srgbClr val="CCFFCC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U-Net</a:t>
            </a:r>
            <a:endParaRPr lang="en-GB" sz="1400" b="1" dirty="0">
              <a:solidFill>
                <a:schemeClr val="tx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FB47C-B51E-E656-2E69-EFE41C04AAC0}"/>
              </a:ext>
            </a:extLst>
          </p:cNvPr>
          <p:cNvCxnSpPr>
            <a:cxnSpLocks/>
          </p:cNvCxnSpPr>
          <p:nvPr/>
        </p:nvCxnSpPr>
        <p:spPr>
          <a:xfrm>
            <a:off x="5887916" y="999542"/>
            <a:ext cx="291368" cy="7277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E357364-06CF-08D9-1AD4-BA5F5BBE3C30}"/>
                  </a:ext>
                </a:extLst>
              </p:cNvPr>
              <p:cNvSpPr/>
              <p:nvPr/>
            </p:nvSpPr>
            <p:spPr>
              <a:xfrm>
                <a:off x="6206404" y="790819"/>
                <a:ext cx="432000" cy="43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s-ES" sz="1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GB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E357364-06CF-08D9-1AD4-BA5F5BBE3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404" y="790819"/>
                <a:ext cx="432000" cy="43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61F33-2B41-785C-DC3B-93949570C208}"/>
                  </a:ext>
                </a:extLst>
              </p:cNvPr>
              <p:cNvSpPr txBox="1"/>
              <p:nvPr/>
            </p:nvSpPr>
            <p:spPr>
              <a:xfrm>
                <a:off x="10240504" y="725842"/>
                <a:ext cx="1390256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r>
                  <a:rPr lang="es-ES" sz="1200" b="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s-ES" sz="12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261F33-2B41-785C-DC3B-93949570C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504" y="725842"/>
                <a:ext cx="1390256" cy="523220"/>
              </a:xfrm>
              <a:prstGeom prst="rect">
                <a:avLst/>
              </a:prstGeom>
              <a:blipFill>
                <a:blip r:embed="rId4"/>
                <a:stretch>
                  <a:fillRect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3EC92-92A4-E7B6-D465-831B44C55742}"/>
                  </a:ext>
                </a:extLst>
              </p:cNvPr>
              <p:cNvSpPr txBox="1"/>
              <p:nvPr/>
            </p:nvSpPr>
            <p:spPr>
              <a:xfrm>
                <a:off x="6866100" y="745209"/>
                <a:ext cx="1412883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i="0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Rescaled Image: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400" b="1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3EC92-92A4-E7B6-D465-831B44C5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100" y="745209"/>
                <a:ext cx="1412883" cy="523220"/>
              </a:xfrm>
              <a:prstGeom prst="rect">
                <a:avLst/>
              </a:prstGeom>
              <a:blipFill>
                <a:blip r:embed="rId5"/>
                <a:stretch>
                  <a:fillRect l="-1288"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F9432-F257-3C36-A5F4-0F968A7E5008}"/>
                  </a:ext>
                </a:extLst>
              </p:cNvPr>
              <p:cNvSpPr txBox="1"/>
              <p:nvPr/>
            </p:nvSpPr>
            <p:spPr>
              <a:xfrm>
                <a:off x="4469293" y="737610"/>
                <a:ext cx="1412883" cy="52322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Raw Image</a:t>
                </a:r>
                <a:r>
                  <a:rPr lang="es-ES" sz="1400" dirty="0">
                    <a:solidFill>
                      <a:schemeClr val="bg2">
                        <a:lumMod val="10000"/>
                      </a:schemeClr>
                    </a:solidFill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𝟒𝟖𝟎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𝟐𝟕𝟎</m:t>
                      </m:r>
                      <m:r>
                        <a:rPr lang="es-ES" sz="1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s-ES" sz="1400" b="1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ES" sz="1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F9432-F257-3C36-A5F4-0F968A7E5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293" y="737610"/>
                <a:ext cx="1412883" cy="523220"/>
              </a:xfrm>
              <a:prstGeom prst="rect">
                <a:avLst/>
              </a:prstGeom>
              <a:blipFill>
                <a:blip r:embed="rId6"/>
                <a:stretch>
                  <a:fillRect t="-344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EEFE6A-7C65-BA8D-B9E6-3B37D65D5F0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237873" y="1272597"/>
            <a:ext cx="2025298" cy="764241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8E41C-4E64-80F9-BC67-7F19F6FA2C33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9263171" y="1272597"/>
            <a:ext cx="2025298" cy="722562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880FA7-B2F5-EBE3-4021-4653533FDB7F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638404" y="1006819"/>
            <a:ext cx="227696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89E486-A542-8850-8617-A1B03F276568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8278983" y="999220"/>
            <a:ext cx="471346" cy="759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28BF24-634D-5C51-1145-F78DAECBC0B5}"/>
              </a:ext>
            </a:extLst>
          </p:cNvPr>
          <p:cNvCxnSpPr>
            <a:cxnSpLocks/>
          </p:cNvCxnSpPr>
          <p:nvPr/>
        </p:nvCxnSpPr>
        <p:spPr>
          <a:xfrm flipV="1">
            <a:off x="9776013" y="990039"/>
            <a:ext cx="471346" cy="7599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D001C3-73B9-0079-86C3-1B92F7C2DF75}"/>
                  </a:ext>
                </a:extLst>
              </p:cNvPr>
              <p:cNvSpPr txBox="1"/>
              <p:nvPr/>
            </p:nvSpPr>
            <p:spPr>
              <a:xfrm>
                <a:off x="540636" y="1566444"/>
                <a:ext cx="5763840" cy="335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GB" sz="1600" dirty="0">
                    <a:solidFill>
                      <a:schemeClr val="bg2">
                        <a:lumMod val="10000"/>
                      </a:schemeClr>
                    </a:solidFill>
                  </a:rPr>
                  <a:t>1.- Loss function (Binary Cross Entropy with Logits)</a:t>
                </a:r>
              </a:p>
              <a:p>
                <a:endParaRPr lang="en-GB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GB" sz="1600" dirty="0">
                    <a:solidFill>
                      <a:schemeClr val="bg2">
                        <a:lumMod val="1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s-ES" sz="1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sz="1600" b="0" i="1" smtClean="0">
                                                <a:solidFill>
                                                  <a:schemeClr val="bg2">
                                                    <a:lumMod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⁡(1−</m:t>
                            </m:r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s-ES" sz="1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2.- Evaluation Metric: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𝑑𝑖𝑐𝑒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s-ES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  <a:p>
                <a:endParaRPr lang="es-ES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s-ES" sz="1600" dirty="0">
                    <a:solidFill>
                      <a:schemeClr val="bg2">
                        <a:lumMod val="10000"/>
                      </a:schemeClr>
                    </a:solidFill>
                  </a:rPr>
                  <a:t>3.- Benchmark U-Net (ImageNet –C) [2]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D001C3-73B9-0079-86C3-1B92F7C2D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6" y="1566444"/>
                <a:ext cx="5763840" cy="3355021"/>
              </a:xfrm>
              <a:prstGeom prst="rect">
                <a:avLst/>
              </a:prstGeom>
              <a:blipFill>
                <a:blip r:embed="rId7"/>
                <a:stretch>
                  <a:fillRect l="-635" b="-1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 descr="A black eye with a magnifying glass&#10;&#10;Description automatically generated">
            <a:extLst>
              <a:ext uri="{FF2B5EF4-FFF2-40B4-BE49-F238E27FC236}">
                <a16:creationId xmlns:a16="http://schemas.microsoft.com/office/drawing/2014/main" id="{A3C681DB-D396-D6E8-6307-360B744D87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19" t="30223" r="14310" b="27755"/>
          <a:stretch/>
        </p:blipFill>
        <p:spPr>
          <a:xfrm>
            <a:off x="10050208" y="319096"/>
            <a:ext cx="290453" cy="16888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C2BCBC2-AFC0-B86D-140B-04F448419B4F}"/>
              </a:ext>
            </a:extLst>
          </p:cNvPr>
          <p:cNvSpPr txBox="1"/>
          <p:nvPr/>
        </p:nvSpPr>
        <p:spPr>
          <a:xfrm>
            <a:off x="10364867" y="267477"/>
            <a:ext cx="1584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50000"/>
                  </a:schemeClr>
                </a:solidFill>
              </a:rPr>
              <a:t>Human Supervision</a:t>
            </a:r>
            <a:endParaRPr lang="en-GB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51949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>
              <a:lumMod val="50000"/>
            </a:schemeClr>
          </a:solidFill>
        </a:ln>
      </a:spPr>
      <a:bodyPr rtlCol="0" anchor="ctr"/>
      <a:lstStyle>
        <a:defPPr algn="ctr">
          <a:defRPr b="1" dirty="0" smtClean="0">
            <a:solidFill>
              <a:schemeClr val="tx1">
                <a:lumMod val="50000"/>
              </a:schemeClr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1158</Words>
  <Application>Microsoft Office PowerPoint</Application>
  <PresentationFormat>Widescreen</PresentationFormat>
  <Paragraphs>243</Paragraphs>
  <Slides>18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Wingdings</vt:lpstr>
      <vt:lpstr>KU Leuven</vt:lpstr>
      <vt:lpstr>KU Leuven Sedes</vt:lpstr>
      <vt:lpstr>AI Reliability in Industrial Safety A Case Study with ABB IRB 1200 and Intel RealSense D415 </vt:lpstr>
      <vt:lpstr>State of the Art</vt:lpstr>
      <vt:lpstr>State of the Art</vt:lpstr>
      <vt:lpstr>First approach</vt:lpstr>
      <vt:lpstr>Modifications</vt:lpstr>
      <vt:lpstr>Modifications</vt:lpstr>
      <vt:lpstr>Modifications</vt:lpstr>
      <vt:lpstr>Master´s Thesis Workflow</vt:lpstr>
      <vt:lpstr>U-Net [1]</vt:lpstr>
      <vt:lpstr>U-Net [1]</vt:lpstr>
      <vt:lpstr>Post Processing </vt:lpstr>
      <vt:lpstr>Results Postprocessing</vt:lpstr>
      <vt:lpstr>Filtering</vt:lpstr>
      <vt:lpstr>Bibliography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2024-07-19T08:58:09Z</dcterms:modified>
</cp:coreProperties>
</file>